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8" r:id="rId2"/>
    <p:sldId id="256" r:id="rId3"/>
    <p:sldId id="260" r:id="rId4"/>
    <p:sldId id="273" r:id="rId5"/>
    <p:sldId id="274" r:id="rId6"/>
    <p:sldId id="257" r:id="rId7"/>
    <p:sldId id="261" r:id="rId8"/>
    <p:sldId id="262" r:id="rId9"/>
    <p:sldId id="266" r:id="rId10"/>
    <p:sldId id="269" r:id="rId11"/>
    <p:sldId id="263" r:id="rId12"/>
    <p:sldId id="271" r:id="rId13"/>
    <p:sldId id="264" r:id="rId14"/>
    <p:sldId id="27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15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2"/>
  </p:normalViewPr>
  <p:slideViewPr>
    <p:cSldViewPr snapToGrid="0">
      <p:cViewPr varScale="1">
        <p:scale>
          <a:sx n="109" d="100"/>
          <a:sy n="109" d="100"/>
        </p:scale>
        <p:origin x="68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600" b="1" i="0" u="none" strike="noStrike" kern="1200" spc="79" baseline="0" dirty="0">
                <a:solidFill>
                  <a:srgbClr val="0715A9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r>
              <a:rPr lang="ru-RU" sz="1400" b="1" kern="1200" spc="79" dirty="0">
                <a:solidFill>
                  <a:srgbClr val="0715A9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Изменение численности школьников (тыс. чел.)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600" b="1" i="0" u="none" strike="noStrike" kern="1200" spc="79" baseline="0" dirty="0">
              <a:solidFill>
                <a:srgbClr val="0715A9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Обучающиеся инклюзивно</c:v>
                </c:pt>
              </c:strCache>
            </c:strRef>
          </c:tx>
          <c:spPr>
            <a:ln w="19050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5.7753594102026469E-3"/>
                  <c:y val="5.56010814268694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AC8-4D05-9C58-E8BBE93B3123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accent1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2015/16 уч.год</c:v>
                </c:pt>
                <c:pt idx="1">
                  <c:v>2016/17 уч.год</c:v>
                </c:pt>
                <c:pt idx="2">
                  <c:v>2017/18 уч.год</c:v>
                </c:pt>
                <c:pt idx="3">
                  <c:v>2018/19 уч.год</c:v>
                </c:pt>
                <c:pt idx="4">
                  <c:v>2019/20 уч.год</c:v>
                </c:pt>
                <c:pt idx="5">
                  <c:v>2020/21 уч.год</c:v>
                </c:pt>
                <c:pt idx="6">
                  <c:v>2021/22 уч.год</c:v>
                </c:pt>
                <c:pt idx="7">
                  <c:v>2022/23 уч.год</c:v>
                </c:pt>
                <c:pt idx="8">
                  <c:v>2023/24 уч.год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173.57</c:v>
                </c:pt>
                <c:pt idx="1">
                  <c:v>241.38</c:v>
                </c:pt>
                <c:pt idx="2">
                  <c:v>349.34</c:v>
                </c:pt>
                <c:pt idx="3">
                  <c:v>407.79</c:v>
                </c:pt>
                <c:pt idx="4">
                  <c:v>451.64</c:v>
                </c:pt>
                <c:pt idx="5">
                  <c:v>472.6</c:v>
                </c:pt>
                <c:pt idx="6">
                  <c:v>503.4</c:v>
                </c:pt>
                <c:pt idx="7">
                  <c:v>541.5</c:v>
                </c:pt>
                <c:pt idx="8">
                  <c:v>583.79999999999995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472-4D87-BA3A-60FC73B6711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Обучающиеся в коррекционных школах, классах</c:v>
                </c:pt>
              </c:strCache>
            </c:strRef>
          </c:tx>
          <c:spPr>
            <a:ln w="19050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9.334211503827379E-2"/>
                  <c:y val="-9.15782517619027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C8-4D05-9C58-E8BBE93B3123}"/>
                </c:ext>
              </c:extLst>
            </c:dLbl>
            <c:dLbl>
              <c:idx val="3"/>
              <c:layout>
                <c:manualLayout>
                  <c:x val="7.9089036953611039E-3"/>
                  <c:y val="5.88717332755088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AC8-4D05-9C58-E8BBE93B3123}"/>
                </c:ext>
              </c:extLst>
            </c:dLbl>
            <c:spPr>
              <a:solidFill>
                <a:schemeClr val="bg1"/>
              </a:solidFill>
              <a:ln>
                <a:solidFill>
                  <a:srgbClr val="FFC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197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2015/16 уч.год</c:v>
                </c:pt>
                <c:pt idx="1">
                  <c:v>2016/17 уч.год</c:v>
                </c:pt>
                <c:pt idx="2">
                  <c:v>2017/18 уч.год</c:v>
                </c:pt>
                <c:pt idx="3">
                  <c:v>2018/19 уч.год</c:v>
                </c:pt>
                <c:pt idx="4">
                  <c:v>2019/20 уч.год</c:v>
                </c:pt>
                <c:pt idx="5">
                  <c:v>2020/21 уч.год</c:v>
                </c:pt>
                <c:pt idx="6">
                  <c:v>2021/22 уч.год</c:v>
                </c:pt>
                <c:pt idx="7">
                  <c:v>2022/23 уч.год</c:v>
                </c:pt>
                <c:pt idx="8">
                  <c:v>2023/24 уч.год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429.1</c:v>
                </c:pt>
                <c:pt idx="1">
                  <c:v>344.9</c:v>
                </c:pt>
                <c:pt idx="2">
                  <c:v>349.3</c:v>
                </c:pt>
                <c:pt idx="3">
                  <c:v>357.1</c:v>
                </c:pt>
                <c:pt idx="4">
                  <c:v>364.4</c:v>
                </c:pt>
                <c:pt idx="5">
                  <c:v>365.5</c:v>
                </c:pt>
                <c:pt idx="6">
                  <c:v>371.9</c:v>
                </c:pt>
                <c:pt idx="7">
                  <c:v>379.6</c:v>
                </c:pt>
                <c:pt idx="8">
                  <c:v>391.8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AC8-4D05-9C58-E8BBE93B312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94721248"/>
        <c:axId val="294718896"/>
      </c:lineChart>
      <c:catAx>
        <c:axId val="29472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lang="ru-RU" sz="1000" b="0" i="0" u="none" strike="noStrike" kern="1200" spc="79" baseline="0">
                <a:solidFill>
                  <a:srgbClr val="0715A9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294718896"/>
        <c:crosses val="autoZero"/>
        <c:auto val="1"/>
        <c:lblAlgn val="ctr"/>
        <c:lblOffset val="100"/>
        <c:noMultiLvlLbl val="0"/>
      </c:catAx>
      <c:valAx>
        <c:axId val="294718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lang="ru-RU" sz="1000" b="0" i="0" u="none" strike="noStrike" kern="1200" spc="79" baseline="0">
                <a:solidFill>
                  <a:srgbClr val="0715A9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294721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715A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400" b="1" i="0" u="none" strike="noStrike" kern="1200" spc="79" baseline="0">
              <a:solidFill>
                <a:srgbClr val="0715A9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школ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B7A-411D-830C-2067B3663E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B7A-411D-830C-2067B3663EF7}"/>
              </c:ext>
            </c:extLst>
          </c:dPt>
          <c:dLbls>
            <c:dLbl>
              <c:idx val="0"/>
              <c:layout>
                <c:manualLayout>
                  <c:x val="1.0157865255915954E-2"/>
                  <c:y val="-1.853921308024888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7A-411D-830C-2067B3663EF7}"/>
                </c:ext>
              </c:extLst>
            </c:dLbl>
            <c:dLbl>
              <c:idx val="1"/>
              <c:layout>
                <c:manualLayout>
                  <c:x val="-0.24047499896376445"/>
                  <c:y val="-0.2317032749445315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7A-411D-830C-2067B3663E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ru-RU" sz="1197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Коррекционные школы</c:v>
                </c:pt>
                <c:pt idx="1">
                  <c:v>Инклюзивные школы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3.4090909090909088E-2</c:v>
                </c:pt>
                <c:pt idx="1">
                  <c:v>0.96590909090909094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7A-411D-830C-2067B3663EF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000" b="0" i="0" u="none" strike="noStrike" kern="1200" baseline="0">
              <a:solidFill>
                <a:srgbClr val="0715A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400" b="1" i="0" u="none" strike="noStrike" kern="1200" spc="79" baseline="0">
              <a:solidFill>
                <a:srgbClr val="0715A9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обучающихся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BF5-43BF-9AE1-D2A9B57E822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BF5-43BF-9AE1-D2A9B57E8227}"/>
              </c:ext>
            </c:extLst>
          </c:dPt>
          <c:dLbls>
            <c:dLbl>
              <c:idx val="0"/>
              <c:layout>
                <c:manualLayout>
                  <c:x val="1.0157865255915954E-2"/>
                  <c:y val="-1.853921308024888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F5-43BF-9AE1-D2A9B57E8227}"/>
                </c:ext>
              </c:extLst>
            </c:dLbl>
            <c:dLbl>
              <c:idx val="1"/>
              <c:layout>
                <c:manualLayout>
                  <c:x val="-0.24047499896376445"/>
                  <c:y val="-0.2317032749445315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F5-43BF-9AE1-D2A9B57E82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ru-RU" sz="1197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Обучающиеся с ОВЗ, с инвалидностью</c:v>
                </c:pt>
                <c:pt idx="1">
                  <c:v>Обучающиеся без ОВЗ и/ или инвалидности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5.4502793296089383E-2</c:v>
                </c:pt>
                <c:pt idx="1">
                  <c:v>0.94549720670391069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F5-43BF-9AE1-D2A9B57E822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000" b="0" i="0" u="none" strike="noStrike" kern="1200" baseline="0">
              <a:solidFill>
                <a:srgbClr val="0715A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2EBC6-A2DA-482B-BEF9-D7A566B1C121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72A56-F843-42FB-8699-1DACF720E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79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72A56-F843-42FB-8699-1DACF720EB7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339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286697-2108-694D-7523-9C43C8371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9D1DFAB-28C1-7E27-44C4-EDA25DD24A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AFB718-3541-C9C4-BFB4-2B81BFDE0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4E0F-F2C5-4747-9BBF-B6570B5FC4E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16A483-F876-4EBC-8BCC-188BD102D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D13D94-EDB1-B7DB-2440-4F2D12F99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50B7-DB16-DA4F-8E2C-06102F449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963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BE3091-C99A-F938-3F00-B133D0F12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588B94-56FE-3EBA-4C3F-49A900E6CB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191117-67E0-E387-F5A9-1EFA6A088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4E0F-F2C5-4747-9BBF-B6570B5FC4E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E880D1-682A-7DEB-9B13-51A6A5091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D086C9-D374-FFFA-D1CC-25E6CB345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50B7-DB16-DA4F-8E2C-06102F449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722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7024E9-9545-AC11-2585-26071A19D6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0B134ED-98E7-6AD3-E0B1-0EEDB82ED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F5A826-CEB6-0D07-7445-CDD4A62F5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4E0F-F2C5-4747-9BBF-B6570B5FC4E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7964E8-F109-A789-DD21-B99F0E7F8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9712EA-48D4-086A-54AA-1B3247841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50B7-DB16-DA4F-8E2C-06102F449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504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10EF9A-5E4C-503A-1E3C-51A881CBE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33DC73-4B98-BAB8-0919-D404BCFB2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C2A8CE-10CE-24F2-D8B1-59D12DD4C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4E0F-F2C5-4747-9BBF-B6570B5FC4E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1A525F-309A-5DB5-7F5C-D50B31429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3BB944-4E29-392E-5E4C-0FC738022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50B7-DB16-DA4F-8E2C-06102F449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66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F2595-D375-EB4A-1B55-EA63CF2F5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D1143F-F7F2-E261-9866-CEC4940F3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E46FB1-BFB6-D33E-D926-0DA9BA7E9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4E0F-F2C5-4747-9BBF-B6570B5FC4E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9C113D-805F-1063-DD1A-7560B307E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03F0F4-4DC5-B112-B179-AAB5438EA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50B7-DB16-DA4F-8E2C-06102F449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32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C5CAE-BBDC-F270-B6F1-8D0CF8603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35DF8A-7EFF-E480-3AE1-633553683A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FBF14D-3ED0-A889-BDD4-DC5ADA1FC7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F1EBC8-508F-D605-FE55-D50AA1235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4E0F-F2C5-4747-9BBF-B6570B5FC4E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0F1AD5-FBC4-93E5-A09C-F63729D1E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133B87-F1D7-9013-4693-BB1DBEF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50B7-DB16-DA4F-8E2C-06102F449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68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A9C71B-0F31-3B62-90B5-C53959D13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E0E3DA-E70F-06E5-D456-291932B93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73A252-F1E8-AE64-C0BD-1CC554AED3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DEF3F71-7D0D-09ED-87BF-684834C444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97ACA9F-0F65-A2EA-EDAA-A2A3757690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6908CDF-6BBB-957D-E306-EC5CEA338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4E0F-F2C5-4747-9BBF-B6570B5FC4E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0D84203-57D0-1386-6589-9B15FCBCB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819322C-CE69-EB6F-91E1-12C4A44A7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50B7-DB16-DA4F-8E2C-06102F449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722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5B3E03-1FAF-6B57-19A3-EF54CB44B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E79A3E5-9B2A-51F3-8C4C-EFE581FDF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4E0F-F2C5-4747-9BBF-B6570B5FC4E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34B879B-52A5-4049-6A00-87B1F5255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41676BC-03AC-4FD2-AA27-401211F0E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50B7-DB16-DA4F-8E2C-06102F449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812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9BA7FC-261D-36CB-88C5-B98152D3A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4E0F-F2C5-4747-9BBF-B6570B5FC4E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CF3BBC7-E373-D757-3FE1-3D19DAF84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B8C323C-BB9E-A0D5-34AB-305924B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50B7-DB16-DA4F-8E2C-06102F449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062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B16D63-1152-6077-ADE1-21F9BA9A9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234225-20B8-C5A0-332A-CC78AE7FC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FB4506-3CE6-7F80-AC9C-DAB49DB63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72B2D5-861F-BDE5-EBD3-6C7766799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4E0F-F2C5-4747-9BBF-B6570B5FC4E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94074C-D4FF-E4A0-F72A-196830F0B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579D9E-1C50-65EE-737E-DDF16A178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50B7-DB16-DA4F-8E2C-06102F449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676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C512E0-3BA0-FAAE-9277-2FDF933AC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D5F78C9-8C60-2FA2-1C49-0D81502E3F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FABF51-13A6-0BF8-BF99-88DADC38F1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D107E1-D457-BF84-0E39-64EBBD243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4E0F-F2C5-4747-9BBF-B6570B5FC4E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FE575F-14AF-1701-A120-06B5BFF99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9E524E-F692-4531-231E-8ACE15AF3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50B7-DB16-DA4F-8E2C-06102F449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073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66FB75-F29E-BF33-F153-027C20DA4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AAC822-FD49-7C5C-A588-88BB380A4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25F4D-1F84-7574-4387-BB8AABE635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A4E0F-F2C5-4747-9BBF-B6570B5FC4E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20E12A-E13E-9E92-2783-9E6FFCC1BD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745E54-C03E-7368-EE83-8EABDF2F1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B50B7-DB16-DA4F-8E2C-06102F449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94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jpg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417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84A8634-74C5-416A-BF76-A70A20BA029A}"/>
              </a:ext>
            </a:extLst>
          </p:cNvPr>
          <p:cNvSpPr/>
          <p:nvPr/>
        </p:nvSpPr>
        <p:spPr>
          <a:xfrm>
            <a:off x="136206" y="1391129"/>
            <a:ext cx="11867371" cy="626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ru-RU" sz="3000" b="1" spc="79" dirty="0">
                <a:solidFill>
                  <a:srgbClr val="0715A9"/>
                </a:solidFill>
                <a:latin typeface="Arial Black" panose="020B0A040201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Задачи для решения на региональном уровне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35" y="2292772"/>
            <a:ext cx="5674820" cy="3783214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6438893" y="2193375"/>
            <a:ext cx="0" cy="745728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438893" y="2193375"/>
            <a:ext cx="1447061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6527505" y="2292772"/>
            <a:ext cx="4827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715A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Привлечение в школы новых специалистов, в том числе молодых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438893" y="3207496"/>
            <a:ext cx="0" cy="745728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438893" y="3207496"/>
            <a:ext cx="1447061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527505" y="3306893"/>
            <a:ext cx="4827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715A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Наставничество в образовательной организации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438893" y="4203775"/>
            <a:ext cx="0" cy="745728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438893" y="4203775"/>
            <a:ext cx="1447061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6527505" y="4303172"/>
            <a:ext cx="4827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715A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Повышение квалификации педагогических и административных работников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6438893" y="5200054"/>
            <a:ext cx="0" cy="745728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438893" y="5200054"/>
            <a:ext cx="1447061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6527505" y="5299451"/>
            <a:ext cx="4827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715A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Профилактика профессионального выгорания педагогических работников</a:t>
            </a:r>
          </a:p>
        </p:txBody>
      </p:sp>
    </p:spTree>
    <p:extLst>
      <p:ext uri="{BB962C8B-B14F-4D97-AF65-F5344CB8AC3E}">
        <p14:creationId xmlns:p14="http://schemas.microsoft.com/office/powerpoint/2010/main" val="956495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1E738A2B-EA88-0FE6-BC26-5FE63036C01D}"/>
              </a:ext>
            </a:extLst>
          </p:cNvPr>
          <p:cNvSpPr txBox="1"/>
          <p:nvPr/>
        </p:nvSpPr>
        <p:spPr>
          <a:xfrm>
            <a:off x="0" y="1384976"/>
            <a:ext cx="12003578" cy="626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ru-RU" sz="3000" b="1" spc="79" dirty="0">
                <a:solidFill>
                  <a:srgbClr val="0715A9"/>
                </a:solidFill>
                <a:latin typeface="Arial Black" panose="020B0A040201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Задачи для решения на региональном уровне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C4EB2D12-9D8A-5DCC-059E-5728AC4F4CF3}"/>
              </a:ext>
            </a:extLst>
          </p:cNvPr>
          <p:cNvSpPr/>
          <p:nvPr/>
        </p:nvSpPr>
        <p:spPr>
          <a:xfrm>
            <a:off x="188422" y="2011430"/>
            <a:ext cx="3598487" cy="4047625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715A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ГП РФ «Доступная среда»</a:t>
            </a:r>
          </a:p>
          <a:p>
            <a:pPr algn="ctr"/>
            <a:endParaRPr lang="ru-RU" sz="1050" b="1" dirty="0">
              <a:solidFill>
                <a:srgbClr val="0715A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>
                <a:solidFill>
                  <a:srgbClr val="0715A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Мероприятия по созданию/ развитию сети организаций, независимо от их организационно-правовых форм, включенных в систему комплексной реабилитации и абилитации инвалидов </a:t>
            </a:r>
            <a:r>
              <a:rPr lang="ru-RU" sz="1100" i="1" dirty="0">
                <a:solidFill>
                  <a:srgbClr val="0715A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(реализуется с 2021 года)</a:t>
            </a:r>
            <a:r>
              <a:rPr lang="ru-RU" sz="1400" dirty="0">
                <a:solidFill>
                  <a:srgbClr val="0715A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715A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FD907763-DF47-1BD9-FB2A-C92BC026D447}"/>
              </a:ext>
            </a:extLst>
          </p:cNvPr>
          <p:cNvSpPr/>
          <p:nvPr/>
        </p:nvSpPr>
        <p:spPr>
          <a:xfrm>
            <a:off x="3934691" y="2011430"/>
            <a:ext cx="8068887" cy="4047625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715A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ГП РФ «Развитие образования» НП «Образование»</a:t>
            </a:r>
          </a:p>
          <a:p>
            <a:pPr algn="ctr"/>
            <a:endParaRPr lang="ru-RU" sz="600" b="1" dirty="0">
              <a:solidFill>
                <a:srgbClr val="0715A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u="sng" dirty="0">
                <a:solidFill>
                  <a:srgbClr val="0715A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ФП «Современная школа»:</a:t>
            </a:r>
          </a:p>
          <a:p>
            <a:pPr algn="just"/>
            <a:r>
              <a:rPr lang="ru-RU" sz="1400" dirty="0">
                <a:solidFill>
                  <a:srgbClr val="0715A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- Создание новых мест в школах – стройка / приобретение / выкуп зданий;</a:t>
            </a:r>
          </a:p>
          <a:p>
            <a:pPr algn="just"/>
            <a:r>
              <a:rPr lang="ru-RU" sz="1400" dirty="0">
                <a:solidFill>
                  <a:srgbClr val="0715A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- Модернизация школьных систем образования – капитальный ремонт;</a:t>
            </a:r>
          </a:p>
          <a:p>
            <a:pPr algn="just"/>
            <a:r>
              <a:rPr lang="ru-RU" sz="1400" dirty="0">
                <a:solidFill>
                  <a:srgbClr val="0715A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- Обновление материально-технической базы в коррекционных школах – проект «</a:t>
            </a:r>
            <a:r>
              <a:rPr lang="ru-RU" sz="1400" dirty="0" err="1">
                <a:solidFill>
                  <a:srgbClr val="0715A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Доброшкола</a:t>
            </a:r>
            <a:r>
              <a:rPr lang="ru-RU" sz="1400" dirty="0">
                <a:solidFill>
                  <a:srgbClr val="0715A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»;</a:t>
            </a:r>
          </a:p>
          <a:p>
            <a:pPr algn="just"/>
            <a:r>
              <a:rPr lang="ru-RU" sz="1400" dirty="0">
                <a:solidFill>
                  <a:srgbClr val="0715A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- Создание и функционирование центров образования естественно-научной и технологической направленностей в школах, расположенных в сельской местности и малых городах.</a:t>
            </a:r>
            <a:endParaRPr lang="ru-RU" sz="1200" dirty="0">
              <a:solidFill>
                <a:srgbClr val="0715A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algn="just"/>
            <a:endParaRPr lang="ru-RU" sz="600" dirty="0">
              <a:solidFill>
                <a:srgbClr val="0715A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u="sng" dirty="0">
                <a:solidFill>
                  <a:srgbClr val="0715A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ФП «Успех каждого ребенка»:</a:t>
            </a:r>
          </a:p>
          <a:p>
            <a:pPr algn="just"/>
            <a:r>
              <a:rPr lang="ru-RU" sz="1400" dirty="0">
                <a:solidFill>
                  <a:srgbClr val="0715A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- Создание новых мест для реализации дополнительных общеразвивающих программ всех направленностей;</a:t>
            </a:r>
          </a:p>
          <a:p>
            <a:pPr algn="just"/>
            <a:r>
              <a:rPr lang="ru-RU" sz="1400" dirty="0">
                <a:solidFill>
                  <a:srgbClr val="0715A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- Обновление материально-технической базы в школах для занятий детей физической культурой и спортом.</a:t>
            </a:r>
          </a:p>
          <a:p>
            <a:pPr algn="just"/>
            <a:endParaRPr lang="ru-RU" sz="600" dirty="0">
              <a:solidFill>
                <a:srgbClr val="0715A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u="sng" dirty="0">
                <a:solidFill>
                  <a:srgbClr val="0715A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ФП «Цифровая образовательная среда»:</a:t>
            </a:r>
          </a:p>
          <a:p>
            <a:pPr algn="just"/>
            <a:r>
              <a:rPr lang="ru-RU" sz="1400" dirty="0">
                <a:solidFill>
                  <a:srgbClr val="0715A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- Обновление материально-технической базы для внедрения цифровой образовательной среды.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6102B07E-C64B-0929-9111-9C9F718D7395}"/>
              </a:ext>
            </a:extLst>
          </p:cNvPr>
          <p:cNvSpPr/>
          <p:nvPr/>
        </p:nvSpPr>
        <p:spPr>
          <a:xfrm>
            <a:off x="349134" y="6216072"/>
            <a:ext cx="11565773" cy="404781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715A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Проект «Футбол в коррекционной школе»</a:t>
            </a:r>
          </a:p>
        </p:txBody>
      </p:sp>
    </p:spTree>
    <p:extLst>
      <p:ext uri="{BB962C8B-B14F-4D97-AF65-F5344CB8AC3E}">
        <p14:creationId xmlns:p14="http://schemas.microsoft.com/office/powerpoint/2010/main" val="4273970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A39CD6-B21A-A9D8-8524-53B211707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92AEDCF-6DE4-BFD8-0649-9769E631162A}"/>
              </a:ext>
            </a:extLst>
          </p:cNvPr>
          <p:cNvSpPr txBox="1"/>
          <p:nvPr/>
        </p:nvSpPr>
        <p:spPr>
          <a:xfrm>
            <a:off x="0" y="1384976"/>
            <a:ext cx="12003578" cy="626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ru-RU" sz="3000" b="1" spc="79" dirty="0">
                <a:solidFill>
                  <a:srgbClr val="0715A9"/>
                </a:solidFill>
                <a:latin typeface="Arial Black" panose="020B0A040201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Задачи для решения на региональном уровне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45A078A-DC82-F4A4-D207-93441838F7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5" y="2824692"/>
            <a:ext cx="2333103" cy="349275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B8597FF-023F-77E1-03FE-5D2CDD2881CA}"/>
              </a:ext>
            </a:extLst>
          </p:cNvPr>
          <p:cNvSpPr/>
          <p:nvPr/>
        </p:nvSpPr>
        <p:spPr>
          <a:xfrm>
            <a:off x="-235587" y="2011430"/>
            <a:ext cx="41960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spc="79" dirty="0">
                <a:solidFill>
                  <a:srgbClr val="FF0000"/>
                </a:solidFill>
                <a:latin typeface="Arial Black" panose="020B0A040201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VII </a:t>
            </a:r>
            <a:r>
              <a:rPr lang="ru-RU" sz="1400" b="1" spc="79" dirty="0">
                <a:solidFill>
                  <a:srgbClr val="FF0000"/>
                </a:solidFill>
                <a:latin typeface="Arial Black" panose="020B0A040201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Всероссийский конкурс профессионального мастерства «Учитель-дефектолог России»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C550E8-8F1E-8092-8950-FF3C34B4A074}"/>
              </a:ext>
            </a:extLst>
          </p:cNvPr>
          <p:cNvSpPr txBox="1"/>
          <p:nvPr/>
        </p:nvSpPr>
        <p:spPr>
          <a:xfrm>
            <a:off x="-306727" y="5385422"/>
            <a:ext cx="28770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Письмо от 12.03.2024  </a:t>
            </a:r>
          </a:p>
          <a:p>
            <a:pPr algn="ctr"/>
            <a:r>
              <a:rPr lang="ru-RU" sz="1400" b="1" i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 ДГ-415/07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45F213-40C4-8830-F2D5-E66DB5765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033" y="4001883"/>
            <a:ext cx="1288096" cy="128809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BB11B14-7161-02DB-FA87-5023033D5FBC}"/>
              </a:ext>
            </a:extLst>
          </p:cNvPr>
          <p:cNvSpPr/>
          <p:nvPr/>
        </p:nvSpPr>
        <p:spPr>
          <a:xfrm>
            <a:off x="3615698" y="2086028"/>
            <a:ext cx="40441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spc="79" dirty="0">
                <a:solidFill>
                  <a:srgbClr val="FF0000"/>
                </a:solidFill>
                <a:latin typeface="Arial Black" panose="020B0A040201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XI </a:t>
            </a:r>
            <a:r>
              <a:rPr lang="ru-RU" sz="1400" b="1" spc="79" dirty="0">
                <a:solidFill>
                  <a:srgbClr val="FF0000"/>
                </a:solidFill>
                <a:latin typeface="Arial Black" panose="020B0A040201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Всероссийский конкурс «Лучшая инклюзивная школа России»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DC6738-C8DB-1990-696A-AD56ACAB1B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736" y="4001883"/>
            <a:ext cx="1288096" cy="13003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6DB2C5-C012-E819-C0A4-392EA88075BF}"/>
              </a:ext>
            </a:extLst>
          </p:cNvPr>
          <p:cNvSpPr txBox="1"/>
          <p:nvPr/>
        </p:nvSpPr>
        <p:spPr>
          <a:xfrm>
            <a:off x="4205404" y="2899290"/>
            <a:ext cx="287706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715A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Номинация «Лучший ресурсный центр инклюзивного общего образования»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07CB7066-5744-BC96-2BF9-01F51A9BFF96}"/>
              </a:ext>
            </a:extLst>
          </p:cNvPr>
          <p:cNvCxnSpPr>
            <a:cxnSpLocks/>
          </p:cNvCxnSpPr>
          <p:nvPr/>
        </p:nvCxnSpPr>
        <p:spPr>
          <a:xfrm>
            <a:off x="3889884" y="2227859"/>
            <a:ext cx="0" cy="3816434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291CE129-0771-F4F1-BED9-3BA36BDAB299}"/>
              </a:ext>
            </a:extLst>
          </p:cNvPr>
          <p:cNvCxnSpPr>
            <a:cxnSpLocks/>
          </p:cNvCxnSpPr>
          <p:nvPr/>
        </p:nvCxnSpPr>
        <p:spPr>
          <a:xfrm>
            <a:off x="7492066" y="2227859"/>
            <a:ext cx="0" cy="3816434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8260B26-DABE-8565-B851-B043562FE0BC}"/>
              </a:ext>
            </a:extLst>
          </p:cNvPr>
          <p:cNvSpPr/>
          <p:nvPr/>
        </p:nvSpPr>
        <p:spPr>
          <a:xfrm>
            <a:off x="7260646" y="2119152"/>
            <a:ext cx="4742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spc="79" dirty="0">
                <a:solidFill>
                  <a:srgbClr val="FF0000"/>
                </a:solidFill>
                <a:latin typeface="Arial Black" panose="020B0A040201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</a:t>
            </a:r>
            <a:r>
              <a:rPr lang="en-US" sz="1400" b="1" spc="79" dirty="0">
                <a:solidFill>
                  <a:srgbClr val="FF0000"/>
                </a:solidFill>
                <a:latin typeface="Arial Black" panose="020B0A040201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 </a:t>
            </a:r>
            <a:r>
              <a:rPr lang="ru-RU" sz="1400" b="1" spc="79" dirty="0">
                <a:solidFill>
                  <a:srgbClr val="FF0000"/>
                </a:solidFill>
                <a:latin typeface="Arial Black" panose="020B0A040201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Всероссийский конкурс </a:t>
            </a:r>
          </a:p>
          <a:p>
            <a:pPr algn="ctr"/>
            <a:r>
              <a:rPr lang="ru-RU" sz="1400" b="1" spc="79" dirty="0">
                <a:solidFill>
                  <a:srgbClr val="FF0000"/>
                </a:solidFill>
                <a:latin typeface="Arial Black" panose="020B0A040201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</a:t>
            </a:r>
            <a:r>
              <a:rPr lang="ru-RU" sz="1400" b="1" spc="79" dirty="0" err="1">
                <a:solidFill>
                  <a:srgbClr val="FF0000"/>
                </a:solidFill>
                <a:latin typeface="Arial Black" panose="020B0A040201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Доброшкола</a:t>
            </a:r>
            <a:r>
              <a:rPr lang="ru-RU" sz="1400" b="1" spc="79" dirty="0">
                <a:solidFill>
                  <a:srgbClr val="FF0000"/>
                </a:solidFill>
                <a:latin typeface="Arial Black" panose="020B0A040201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– 2024»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83B770A-BE7A-0FFA-72AB-8F6204019E13}"/>
              </a:ext>
            </a:extLst>
          </p:cNvPr>
          <p:cNvSpPr/>
          <p:nvPr/>
        </p:nvSpPr>
        <p:spPr>
          <a:xfrm>
            <a:off x="7441961" y="5699993"/>
            <a:ext cx="4742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spc="79" dirty="0">
                <a:solidFill>
                  <a:srgbClr val="FF0000"/>
                </a:solidFill>
                <a:latin typeface="Arial Black" panose="020B0A040201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Всероссийский конкурс выявления лучших практик профессиональной самореализации выпускников коррекционных школ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670D84D-6A34-7F36-0240-3B459F398E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7749" y="2750094"/>
            <a:ext cx="2181085" cy="292752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C85657D-7E52-1854-4BDE-7799B55181C7}"/>
              </a:ext>
            </a:extLst>
          </p:cNvPr>
          <p:cNvSpPr txBox="1"/>
          <p:nvPr/>
        </p:nvSpPr>
        <p:spPr>
          <a:xfrm>
            <a:off x="8219449" y="4989969"/>
            <a:ext cx="28770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Письмо от 6.02.2024 </a:t>
            </a:r>
          </a:p>
          <a:p>
            <a:pPr algn="ctr"/>
            <a:r>
              <a:rPr lang="ru-RU" sz="1400" b="1" i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 ДГ-224/07</a:t>
            </a:r>
          </a:p>
        </p:txBody>
      </p:sp>
    </p:spTree>
    <p:extLst>
      <p:ext uri="{BB962C8B-B14F-4D97-AF65-F5344CB8AC3E}">
        <p14:creationId xmlns:p14="http://schemas.microsoft.com/office/powerpoint/2010/main" val="1647393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84A8634-74C5-416A-BF76-A70A20BA029A}"/>
              </a:ext>
            </a:extLst>
          </p:cNvPr>
          <p:cNvSpPr/>
          <p:nvPr/>
        </p:nvSpPr>
        <p:spPr>
          <a:xfrm>
            <a:off x="116378" y="1330037"/>
            <a:ext cx="120756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spc="79" dirty="0">
                <a:solidFill>
                  <a:srgbClr val="0715A9"/>
                </a:solidFill>
                <a:latin typeface="Arial Black" panose="020B0A040201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Проект федерального закона «О внесении изменений в ФЗ «Об образовании»*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34B074-99D6-5A95-1FF2-D6FC8D032D2C}"/>
              </a:ext>
            </a:extLst>
          </p:cNvPr>
          <p:cNvSpPr txBox="1"/>
          <p:nvPr/>
        </p:nvSpPr>
        <p:spPr>
          <a:xfrm>
            <a:off x="5109086" y="6315797"/>
            <a:ext cx="79455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*Внесен Правительством РФ в Государственную Думу РФ 8 декабря 2023 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047" y="1498109"/>
            <a:ext cx="1381126" cy="135205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16378" y="2392959"/>
            <a:ext cx="10406843" cy="742899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31356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Дополнение категории обучающихся, которым требуется создание специальных условий для получения образования, обучающимися из числа «инвалидов (детей-инвалидов)» и определение механизма создания для них специальных условий, а также уточнение перечня специальных условий для получения образования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6378" y="3819620"/>
            <a:ext cx="11931795" cy="486050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31356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Обязательность создания на базе центров психолого-педагогической, медицинской и социальной помощи психолого-медико-педагогических комиссий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6378" y="4396669"/>
            <a:ext cx="11931795" cy="749316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31356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Наделение Минпросвещения России полномочиями по разработке типового порядка организации деятельности по оказанию психолого-педагогической, медицинской и социальной помощи, в том числе типового порядка деятельности центра психолого-педагогической, медицинской и социальной помощи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6378" y="5236984"/>
            <a:ext cx="11931795" cy="477744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31356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Переименование обучающихся с умственной отсталостью (интеллектуальными нарушениями) в «обучающихся с нарушениями интеллекта»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6378" y="5806091"/>
            <a:ext cx="11931795" cy="509706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31356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Уточнение оснований организации образования обучающихся, которые по состоянию здоровья не могут посещать образовательные организации, на дому или в медицинской организации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6378" y="3231172"/>
            <a:ext cx="11931795" cy="497449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31356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Установление обязательства образовательных организаций создавать специальные условия для получения образования обучающимися с инвалидностью, с ограниченными возможностями здоровья</a:t>
            </a:r>
          </a:p>
        </p:txBody>
      </p:sp>
    </p:spTree>
    <p:extLst>
      <p:ext uri="{BB962C8B-B14F-4D97-AF65-F5344CB8AC3E}">
        <p14:creationId xmlns:p14="http://schemas.microsoft.com/office/powerpoint/2010/main" val="3724491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A0BF53-C970-1C98-61E1-75F0FA7DF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429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58FF31-F478-E420-AE91-8295606BC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060897"/>
            <a:ext cx="12192000" cy="23876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Futura New"/>
                <a:cs typeface="Times New Roman" panose="02020603050405020304" pitchFamily="18" charset="0"/>
              </a:rPr>
              <a:t>О РЕАЛИЗАЦИИ ГОСУДАРСТВЕННОЙ ПОЛИТИКИ </a:t>
            </a:r>
            <a:br>
              <a:rPr lang="ru-RU" sz="3200" b="1" dirty="0">
                <a:solidFill>
                  <a:schemeClr val="bg1"/>
                </a:solidFill>
                <a:latin typeface="Futura New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bg1"/>
                </a:solidFill>
                <a:latin typeface="Futura New"/>
                <a:cs typeface="Times New Roman" panose="02020603050405020304" pitchFamily="18" charset="0"/>
              </a:rPr>
              <a:t>В СФЕРЕ РАЗВИТИЯ СЕТИ КОРРЕКЦИОННЫХ ШКОЛ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054A44-8719-B293-8253-C1CCB7741E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571858"/>
            <a:ext cx="12192000" cy="2896947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Futura New"/>
              </a:rPr>
              <a:t>Фальковская Лариса Павловна, </a:t>
            </a:r>
            <a:endParaRPr lang="en-US" sz="2000" b="1" dirty="0">
              <a:solidFill>
                <a:schemeClr val="bg1"/>
              </a:solidFill>
              <a:latin typeface="Futura New"/>
            </a:endParaRPr>
          </a:p>
          <a:p>
            <a:r>
              <a:rPr lang="ru-RU" sz="1800" dirty="0">
                <a:solidFill>
                  <a:schemeClr val="bg1"/>
                </a:solidFill>
                <a:latin typeface="Futura New"/>
              </a:rPr>
              <a:t>директор Департамента государственной политики в сфере защиты прав детей Минпросвещения России</a:t>
            </a:r>
            <a:endParaRPr lang="ru-RU" sz="2000" dirty="0">
              <a:solidFill>
                <a:schemeClr val="bg1"/>
              </a:solidFill>
              <a:latin typeface="Futura New"/>
            </a:endParaRPr>
          </a:p>
        </p:txBody>
      </p:sp>
    </p:spTree>
    <p:extLst>
      <p:ext uri="{BB962C8B-B14F-4D97-AF65-F5344CB8AC3E}">
        <p14:creationId xmlns:p14="http://schemas.microsoft.com/office/powerpoint/2010/main" val="216943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84A8634-74C5-416A-BF76-A70A20BA029A}"/>
              </a:ext>
            </a:extLst>
          </p:cNvPr>
          <p:cNvSpPr/>
          <p:nvPr/>
        </p:nvSpPr>
        <p:spPr>
          <a:xfrm>
            <a:off x="116378" y="1330037"/>
            <a:ext cx="120756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79" dirty="0">
                <a:solidFill>
                  <a:srgbClr val="0715A9"/>
                </a:solidFill>
                <a:latin typeface="Arial Black" panose="020B0A040201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Федеральный закон от 29.12.2012 г. № 273–ФЗ </a:t>
            </a:r>
          </a:p>
          <a:p>
            <a:r>
              <a:rPr lang="ru-RU" sz="2800" b="1" spc="79" dirty="0">
                <a:solidFill>
                  <a:srgbClr val="0715A9"/>
                </a:solidFill>
                <a:latin typeface="Arial Black" panose="020B0A040201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«Об образовании в РФ»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31018" y="2284144"/>
            <a:ext cx="0" cy="1447061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16378" y="2294716"/>
            <a:ext cx="1447061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970102" y="2325989"/>
            <a:ext cx="0" cy="1447061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958839" y="2330759"/>
            <a:ext cx="1447061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958839" y="2384234"/>
            <a:ext cx="703636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715A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Воспитание</a:t>
            </a:r>
            <a:r>
              <a:rPr lang="ru-RU" sz="2000" dirty="0">
                <a:solidFill>
                  <a:srgbClr val="0715A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– </a:t>
            </a:r>
            <a:r>
              <a:rPr lang="ru-RU" dirty="0">
                <a:solidFill>
                  <a:srgbClr val="0715A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деятельность, направленная на развитие личности, формирование у обучающихся трудолюбия, ответственного отношения к труду и его результатам, создание условий для самоопределения и социализации обучающихся на основе социокультурных, традиционных российских духовно-нравственных ценностей и принятых в российском обществе правил и норм поведения в интересах человека, семьи, общества и государства, формирование у обучающихся чувства патриотизма, гражданственности, уважения к памяти защитников Отечества и подвигам Героев Отечества, закону и правопорядку, человеку труда и старшему поколению, взаимного уважения, бережного отношения к культурному наследию и традициям многонационального народа Российской Федерации, природе и окружающей среде </a:t>
            </a:r>
          </a:p>
          <a:p>
            <a:r>
              <a:rPr lang="ru-RU" sz="1600" i="1" dirty="0">
                <a:solidFill>
                  <a:srgbClr val="0715A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(п.2 статьи 2 ФЗ-273)</a:t>
            </a:r>
            <a:endParaRPr lang="ru-RU" sz="2000" dirty="0">
              <a:solidFill>
                <a:srgbClr val="0715A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5659" y="2453932"/>
            <a:ext cx="5117443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715A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Инклюзивное образование </a:t>
            </a:r>
            <a:r>
              <a:rPr lang="ru-RU" sz="2000" dirty="0">
                <a:solidFill>
                  <a:srgbClr val="0715A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– </a:t>
            </a:r>
            <a:r>
              <a:rPr lang="ru-RU" dirty="0">
                <a:solidFill>
                  <a:srgbClr val="0715A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обеспечение равного доступа к </a:t>
            </a:r>
          </a:p>
          <a:p>
            <a:r>
              <a:rPr lang="ru-RU" dirty="0">
                <a:solidFill>
                  <a:srgbClr val="0715A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образованию для всех обучающихся </a:t>
            </a:r>
          </a:p>
          <a:p>
            <a:r>
              <a:rPr lang="ru-RU" dirty="0">
                <a:solidFill>
                  <a:srgbClr val="0715A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с учетом разнообразия особых образовательных потребностей и индивидуальных возможностей </a:t>
            </a:r>
          </a:p>
          <a:p>
            <a:r>
              <a:rPr lang="ru-RU" sz="1600" i="1" dirty="0">
                <a:solidFill>
                  <a:srgbClr val="0715A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(п.27 статьи 2 ФЗ-273)</a:t>
            </a:r>
          </a:p>
          <a:p>
            <a:endParaRPr lang="ru-RU" sz="2000" dirty="0">
              <a:solidFill>
                <a:srgbClr val="0715A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596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84A8634-74C5-416A-BF76-A70A20BA029A}"/>
              </a:ext>
            </a:extLst>
          </p:cNvPr>
          <p:cNvSpPr/>
          <p:nvPr/>
        </p:nvSpPr>
        <p:spPr>
          <a:xfrm>
            <a:off x="116378" y="1330037"/>
            <a:ext cx="120756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79" dirty="0">
                <a:solidFill>
                  <a:srgbClr val="0715A9"/>
                </a:solidFill>
                <a:latin typeface="Arial Black" panose="020B0A040201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Федеральный закон от 29.12.2012 г. № 273–ФЗ </a:t>
            </a:r>
          </a:p>
          <a:p>
            <a:r>
              <a:rPr lang="ru-RU" sz="2800" b="1" spc="79" dirty="0">
                <a:solidFill>
                  <a:srgbClr val="0715A9"/>
                </a:solidFill>
                <a:latin typeface="Arial Black" panose="020B0A040201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«Об образовании в РФ»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88750" y="2616097"/>
            <a:ext cx="70213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0715A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Отдельные организации, осуществляющие образовательную деятельность по адаптированным основным общеобразовательным программам, </a:t>
            </a:r>
            <a:r>
              <a:rPr lang="ru-RU" b="1" dirty="0">
                <a:solidFill>
                  <a:srgbClr val="0715A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создаются органами государственной власти субъектов Российской Федерации </a:t>
            </a:r>
            <a:r>
              <a:rPr lang="ru-RU" dirty="0">
                <a:solidFill>
                  <a:srgbClr val="0715A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для глухих, слабослышащих, позднооглохших, слепых, слабовидящих, с тяжелыми нарушениями речи, с нарушениями опорно-двигательного аппарата, с задержкой психического развития, с умственной отсталостью, с расстройствами аутистического спектра, со сложными дефектами и других обучающихся с ограниченными возможностями здоровья</a:t>
            </a:r>
          </a:p>
          <a:p>
            <a:r>
              <a:rPr lang="ru-RU" sz="1800" i="1" dirty="0">
                <a:solidFill>
                  <a:srgbClr val="0715A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(часть 5 статьи 79 ФЗ-273)</a:t>
            </a:r>
            <a:br>
              <a:rPr lang="ru-RU" sz="1800" i="1" dirty="0">
                <a:solidFill>
                  <a:srgbClr val="0715A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endParaRPr lang="ru-RU" sz="1800" i="1" dirty="0">
              <a:solidFill>
                <a:srgbClr val="0715A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br>
              <a:rPr lang="ru-RU" dirty="0">
                <a:solidFill>
                  <a:srgbClr val="0715A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endParaRPr lang="ru-RU" dirty="0">
              <a:solidFill>
                <a:srgbClr val="0715A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4339521" y="2606107"/>
            <a:ext cx="0" cy="1447061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339521" y="2606107"/>
            <a:ext cx="1447061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41241" y="2468941"/>
            <a:ext cx="0" cy="1447061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41241" y="2468941"/>
            <a:ext cx="1447061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627749" y="2606107"/>
            <a:ext cx="371374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715A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Не позднее 1 июля 2016 года</a:t>
            </a:r>
          </a:p>
          <a:p>
            <a:pPr marL="0" marR="0">
              <a:spcAft>
                <a:spcPts val="0"/>
              </a:spcAft>
            </a:pPr>
            <a:r>
              <a:rPr lang="ru-RU" b="1" dirty="0">
                <a:solidFill>
                  <a:srgbClr val="0715A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специальные (коррекционные) образовательные учреждения </a:t>
            </a:r>
            <a:r>
              <a:rPr lang="ru-RU" dirty="0">
                <a:solidFill>
                  <a:srgbClr val="0715A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для обучающихся, воспитанников с ограниченными возможностями здоровья </a:t>
            </a:r>
            <a:r>
              <a:rPr lang="ru-RU" b="1" u="sng" dirty="0">
                <a:solidFill>
                  <a:srgbClr val="0715A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должны переименоваться </a:t>
            </a:r>
            <a:r>
              <a:rPr lang="ru-RU" b="1" dirty="0">
                <a:solidFill>
                  <a:srgbClr val="0715A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в общеобразовательные организации</a:t>
            </a:r>
            <a:endParaRPr lang="ru-RU" dirty="0">
              <a:solidFill>
                <a:srgbClr val="0715A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marL="0" marR="0">
              <a:spcAft>
                <a:spcPts val="0"/>
              </a:spcAft>
            </a:pPr>
            <a:r>
              <a:rPr lang="ru-RU" sz="1600" i="1" dirty="0">
                <a:solidFill>
                  <a:srgbClr val="0715A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(п. 1 части 5 статьи 108 ФЗ-273)</a:t>
            </a:r>
            <a:br>
              <a:rPr lang="ru-RU" sz="1600" i="1" dirty="0">
                <a:solidFill>
                  <a:srgbClr val="0715A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endParaRPr lang="ru-RU" sz="1600" i="1" dirty="0">
              <a:solidFill>
                <a:srgbClr val="0715A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rgbClr val="0715A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987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84A8634-74C5-416A-BF76-A70A20BA029A}"/>
              </a:ext>
            </a:extLst>
          </p:cNvPr>
          <p:cNvSpPr/>
          <p:nvPr/>
        </p:nvSpPr>
        <p:spPr>
          <a:xfrm>
            <a:off x="116378" y="1330037"/>
            <a:ext cx="120756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79" dirty="0">
                <a:solidFill>
                  <a:srgbClr val="0715A9"/>
                </a:solidFill>
                <a:latin typeface="Arial Black" panose="020B0A040201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Федеральный закон от 29.12.2012 г. № 273–ФЗ </a:t>
            </a:r>
          </a:p>
          <a:p>
            <a:r>
              <a:rPr lang="ru-RU" sz="2800" b="1" spc="79" dirty="0">
                <a:solidFill>
                  <a:srgbClr val="0715A9"/>
                </a:solidFill>
                <a:latin typeface="Arial Black" panose="020B0A040201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«Об образовании в РФ»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83701" y="2284143"/>
            <a:ext cx="104758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0715A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В Российской Федерации гарантируются </a:t>
            </a:r>
            <a:r>
              <a:rPr lang="ru-RU" b="1" dirty="0">
                <a:solidFill>
                  <a:srgbClr val="0715A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общедоступность и бесплатность </a:t>
            </a:r>
            <a:r>
              <a:rPr lang="ru-RU" dirty="0">
                <a:solidFill>
                  <a:srgbClr val="0715A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общего образования.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0715A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0715A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В Российской Федерации реализация права </a:t>
            </a:r>
            <a:r>
              <a:rPr lang="ru-RU" b="1" dirty="0">
                <a:solidFill>
                  <a:srgbClr val="0715A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каждого человека на образование </a:t>
            </a:r>
            <a:r>
              <a:rPr lang="ru-RU" dirty="0">
                <a:solidFill>
                  <a:srgbClr val="0715A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обеспечивается путем создания федеральными государственными органами, органами государственной власти субъектов Российской Федерации и органами местного самоуправления </a:t>
            </a:r>
            <a:r>
              <a:rPr lang="ru-RU" b="1" dirty="0">
                <a:solidFill>
                  <a:srgbClr val="0715A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соответствующих социально-экономических условий для его получения, расширения возможностей удовлетворять потребности человека в получении образования различных уровня и направленности в течение всей жизни.</a:t>
            </a:r>
          </a:p>
          <a:p>
            <a:pPr algn="just"/>
            <a:r>
              <a:rPr lang="ru-RU" sz="1800" i="1" dirty="0">
                <a:solidFill>
                  <a:srgbClr val="0715A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(части 3, 4 статьи 5 ФЗ-273)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0715A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83701" y="2284144"/>
            <a:ext cx="0" cy="1447061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83701" y="2284144"/>
            <a:ext cx="1447061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215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6">
            <a:extLst>
              <a:ext uri="{FF2B5EF4-FFF2-40B4-BE49-F238E27FC236}">
                <a16:creationId xmlns:a16="http://schemas.microsoft.com/office/drawing/2014/main" id="{B81C6FF9-2A85-26AF-1C7E-2EBEBED186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8363905"/>
              </p:ext>
            </p:extLst>
          </p:nvPr>
        </p:nvGraphicFramePr>
        <p:xfrm>
          <a:off x="5698400" y="2407255"/>
          <a:ext cx="6146111" cy="3883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84A8634-74C5-416A-BF76-A70A20BA029A}"/>
              </a:ext>
            </a:extLst>
          </p:cNvPr>
          <p:cNvSpPr/>
          <p:nvPr/>
        </p:nvSpPr>
        <p:spPr>
          <a:xfrm>
            <a:off x="116378" y="1330037"/>
            <a:ext cx="1207562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spc="79" dirty="0">
                <a:solidFill>
                  <a:srgbClr val="0715A9"/>
                </a:solidFill>
                <a:latin typeface="Arial Black" panose="020B0A040201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Коррекционные и инклюзивные школы. Контингент</a:t>
            </a: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748445675"/>
              </p:ext>
            </p:extLst>
          </p:nvPr>
        </p:nvGraphicFramePr>
        <p:xfrm>
          <a:off x="1409534" y="4448634"/>
          <a:ext cx="3671452" cy="2409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415798302"/>
              </p:ext>
            </p:extLst>
          </p:nvPr>
        </p:nvGraphicFramePr>
        <p:xfrm>
          <a:off x="222910" y="2407255"/>
          <a:ext cx="3671452" cy="2409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33562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84A8634-74C5-416A-BF76-A70A20BA029A}"/>
              </a:ext>
            </a:extLst>
          </p:cNvPr>
          <p:cNvSpPr/>
          <p:nvPr/>
        </p:nvSpPr>
        <p:spPr>
          <a:xfrm>
            <a:off x="136206" y="1391129"/>
            <a:ext cx="12055793" cy="626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ru-RU" sz="3000" b="1" spc="79" dirty="0">
                <a:solidFill>
                  <a:srgbClr val="0715A9"/>
                </a:solidFill>
                <a:latin typeface="Arial Black" panose="020B0A040201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Задачи для решения на региональном уровне</a:t>
            </a:r>
          </a:p>
        </p:txBody>
      </p:sp>
      <p:pic>
        <p:nvPicPr>
          <p:cNvPr id="9" name="Рисунок 8" descr="Школа">
            <a:extLst>
              <a:ext uri="{FF2B5EF4-FFF2-40B4-BE49-F238E27FC236}">
                <a16:creationId xmlns:a16="http://schemas.microsoft.com/office/drawing/2014/main" id="{F3700114-7DA6-547A-3225-3C0BCD59FD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0182" y="2017583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53C80A5-9374-F680-032C-7F9894AF40B0}"/>
              </a:ext>
            </a:extLst>
          </p:cNvPr>
          <p:cNvSpPr txBox="1"/>
          <p:nvPr/>
        </p:nvSpPr>
        <p:spPr>
          <a:xfrm>
            <a:off x="1367905" y="2090062"/>
            <a:ext cx="4395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rgbClr val="0715A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Региональное подчинение коррекционных школ</a:t>
            </a:r>
          </a:p>
        </p:txBody>
      </p:sp>
      <p:pic>
        <p:nvPicPr>
          <p:cNvPr id="24" name="Рисунок 23" descr="Подключения">
            <a:extLst>
              <a:ext uri="{FF2B5EF4-FFF2-40B4-BE49-F238E27FC236}">
                <a16:creationId xmlns:a16="http://schemas.microsoft.com/office/drawing/2014/main" id="{0E5FE20A-7379-AFDF-A349-95B7D208A4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13789" y="4316640"/>
            <a:ext cx="914400" cy="9144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B60C54A-C522-7524-612B-6C920FD856D2}"/>
              </a:ext>
            </a:extLst>
          </p:cNvPr>
          <p:cNvSpPr txBox="1"/>
          <p:nvPr/>
        </p:nvSpPr>
        <p:spPr>
          <a:xfrm>
            <a:off x="7499252" y="4123044"/>
            <a:ext cx="44521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rgbClr val="0715A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Сетевое взаимодействие </a:t>
            </a:r>
            <a:br>
              <a:rPr lang="ru-RU" sz="2200" dirty="0">
                <a:solidFill>
                  <a:srgbClr val="0715A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rgbClr val="0715A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при организации образования обучающихся с ОВЗ</a:t>
            </a:r>
          </a:p>
        </p:txBody>
      </p:sp>
      <p:pic>
        <p:nvPicPr>
          <p:cNvPr id="26" name="Рисунок 25" descr="Открытая книга">
            <a:extLst>
              <a:ext uri="{FF2B5EF4-FFF2-40B4-BE49-F238E27FC236}">
                <a16:creationId xmlns:a16="http://schemas.microsoft.com/office/drawing/2014/main" id="{34E97CD1-198E-0C99-89A0-4566E83CF2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0182" y="3101237"/>
            <a:ext cx="914400" cy="9144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608488B-106A-5522-8355-7D943910B891}"/>
              </a:ext>
            </a:extLst>
          </p:cNvPr>
          <p:cNvSpPr txBox="1"/>
          <p:nvPr/>
        </p:nvSpPr>
        <p:spPr>
          <a:xfrm>
            <a:off x="1367905" y="3107971"/>
            <a:ext cx="3708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rgbClr val="0715A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Организация деятельности ПМПК как структуры ППМС-центра</a:t>
            </a:r>
          </a:p>
        </p:txBody>
      </p:sp>
      <p:pic>
        <p:nvPicPr>
          <p:cNvPr id="28" name="Рисунок 27" descr="Всеобщий доступ">
            <a:extLst>
              <a:ext uri="{FF2B5EF4-FFF2-40B4-BE49-F238E27FC236}">
                <a16:creationId xmlns:a16="http://schemas.microsoft.com/office/drawing/2014/main" id="{FE38C192-0675-DD8D-A8E7-909DAFB0BF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80597" y="1989179"/>
            <a:ext cx="980785" cy="9144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73711CF-78FC-9A95-0217-1647AD19E529}"/>
              </a:ext>
            </a:extLst>
          </p:cNvPr>
          <p:cNvSpPr txBox="1"/>
          <p:nvPr/>
        </p:nvSpPr>
        <p:spPr>
          <a:xfrm>
            <a:off x="7499252" y="1920785"/>
            <a:ext cx="445210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>
                <a:solidFill>
                  <a:srgbClr val="0715A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Индивидуализированный  подход </a:t>
            </a:r>
          </a:p>
          <a:p>
            <a:r>
              <a:rPr lang="ru-RU" sz="2100" dirty="0">
                <a:solidFill>
                  <a:srgbClr val="0715A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к организации образования обучающихся с ОВЗ</a:t>
            </a:r>
          </a:p>
        </p:txBody>
      </p:sp>
      <p:pic>
        <p:nvPicPr>
          <p:cNvPr id="30" name="Рисунок 29" descr="Фрагменты головоломки">
            <a:extLst>
              <a:ext uri="{FF2B5EF4-FFF2-40B4-BE49-F238E27FC236}">
                <a16:creationId xmlns:a16="http://schemas.microsoft.com/office/drawing/2014/main" id="{445337F6-9844-5494-A1F3-8140B325B2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13789" y="3098566"/>
            <a:ext cx="914400" cy="9144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A0436E7-D13D-2034-3D97-56A62169BC54}"/>
              </a:ext>
            </a:extLst>
          </p:cNvPr>
          <p:cNvSpPr txBox="1"/>
          <p:nvPr/>
        </p:nvSpPr>
        <p:spPr>
          <a:xfrm>
            <a:off x="7499252" y="3159241"/>
            <a:ext cx="4217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rgbClr val="0715A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Единое образовательное пространство</a:t>
            </a:r>
          </a:p>
        </p:txBody>
      </p:sp>
      <p:pic>
        <p:nvPicPr>
          <p:cNvPr id="34" name="Рисунок 33" descr="Аудитория">
            <a:extLst>
              <a:ext uri="{FF2B5EF4-FFF2-40B4-BE49-F238E27FC236}">
                <a16:creationId xmlns:a16="http://schemas.microsoft.com/office/drawing/2014/main" id="{8DCDD19F-3C7C-F779-3CF9-0C6D16CAE0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00182" y="4464435"/>
            <a:ext cx="914400" cy="9144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3B331BAE-E4FF-937F-B63A-5D721ECCC76D}"/>
              </a:ext>
            </a:extLst>
          </p:cNvPr>
          <p:cNvSpPr txBox="1"/>
          <p:nvPr/>
        </p:nvSpPr>
        <p:spPr>
          <a:xfrm>
            <a:off x="1367905" y="4316641"/>
            <a:ext cx="3708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rgbClr val="0715A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Обеспечение мониторинга учета рекомендаций ПМПК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609705-70FA-E452-D55A-80EFA44C2A52}"/>
              </a:ext>
            </a:extLst>
          </p:cNvPr>
          <p:cNvSpPr txBox="1"/>
          <p:nvPr/>
        </p:nvSpPr>
        <p:spPr>
          <a:xfrm>
            <a:off x="3432591" y="5663934"/>
            <a:ext cx="67323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rgbClr val="0715A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Обеспечение участия коррекционных школ в СПТ </a:t>
            </a:r>
            <a:r>
              <a:rPr lang="ru-RU" sz="1600" i="1" dirty="0">
                <a:solidFill>
                  <a:srgbClr val="0715A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(проводится при соблюдении 2-х условий: учащиеся достигли </a:t>
            </a:r>
          </a:p>
          <a:p>
            <a:r>
              <a:rPr lang="ru-RU" sz="1600" i="1" dirty="0">
                <a:solidFill>
                  <a:srgbClr val="0715A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возраста 13 лет и обучаются не младше 7 класса)</a:t>
            </a:r>
            <a:endParaRPr lang="ru-RU" i="1" dirty="0">
              <a:solidFill>
                <a:srgbClr val="0715A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Голова с шестеренками">
            <a:extLst>
              <a:ext uri="{FF2B5EF4-FFF2-40B4-BE49-F238E27FC236}">
                <a16:creationId xmlns:a16="http://schemas.microsoft.com/office/drawing/2014/main" id="{121401CF-2D79-34B0-0E7E-00DB08D09AC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518191" y="567286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01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>
            <a:extLst>
              <a:ext uri="{FF2B5EF4-FFF2-40B4-BE49-F238E27FC236}">
                <a16:creationId xmlns:a16="http://schemas.microsoft.com/office/drawing/2014/main" id="{71621E8F-A698-16A5-6D7E-B41278E1F11E}"/>
              </a:ext>
            </a:extLst>
          </p:cNvPr>
          <p:cNvGrpSpPr/>
          <p:nvPr/>
        </p:nvGrpSpPr>
        <p:grpSpPr>
          <a:xfrm>
            <a:off x="9778569" y="1573242"/>
            <a:ext cx="2413431" cy="2071215"/>
            <a:chOff x="6120969" y="519585"/>
            <a:chExt cx="2474852" cy="2228721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72F0BCDC-0ADB-5EAB-6F34-FB9F9E889E41}"/>
                </a:ext>
              </a:extLst>
            </p:cNvPr>
            <p:cNvSpPr/>
            <p:nvPr/>
          </p:nvSpPr>
          <p:spPr>
            <a:xfrm>
              <a:off x="6498140" y="519585"/>
              <a:ext cx="1567743" cy="15077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544">
                <a:defRPr/>
              </a:pPr>
              <a:endParaRPr sz="1633" kern="0">
                <a:solidFill>
                  <a:prstClr val="black"/>
                </a:solidFill>
              </a:endParaRPr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8A336089-EC80-976B-50F8-8FA025E5D358}"/>
                </a:ext>
              </a:extLst>
            </p:cNvPr>
            <p:cNvSpPr txBox="1">
              <a:spLocks/>
            </p:cNvSpPr>
            <p:nvPr/>
          </p:nvSpPr>
          <p:spPr>
            <a:xfrm>
              <a:off x="6120969" y="2028246"/>
              <a:ext cx="2474852" cy="720060"/>
            </a:xfrm>
            <a:prstGeom prst="rect">
              <a:avLst/>
            </a:prstGeom>
          </p:spPr>
          <p:txBody>
            <a:bodyPr vert="horz" wrap="square" lIns="0" tIns="14977" rIns="0" bIns="0" rtlCol="0">
              <a:spAutoFit/>
            </a:bodyPr>
            <a:lstStyle>
              <a:lvl1pPr>
                <a:defRPr sz="3200" b="1" i="0">
                  <a:solidFill>
                    <a:schemeClr val="tx1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pPr marL="39749" algn="ctr" defTabSz="829544">
                <a:spcBef>
                  <a:spcPts val="118"/>
                </a:spcBef>
                <a:defRPr/>
              </a:pPr>
              <a:r>
                <a:rPr lang="ru-RU" sz="2903" kern="0" dirty="0" err="1">
                  <a:solidFill>
                    <a:sysClr val="windowText" lastClr="000000"/>
                  </a:solidFill>
                </a:rPr>
                <a:t>Доброшкола</a:t>
              </a:r>
              <a:endParaRPr lang="ru-RU" sz="2903" kern="0" dirty="0">
                <a:solidFill>
                  <a:sysClr val="windowText" lastClr="000000"/>
                </a:solidFill>
              </a:endParaRPr>
            </a:p>
            <a:p>
              <a:pPr marL="39749" marR="33988" algn="ctr" defTabSz="829544">
                <a:spcBef>
                  <a:spcPts val="27"/>
                </a:spcBef>
                <a:defRPr/>
              </a:pPr>
              <a:r>
                <a:rPr lang="ru-RU" sz="1678" kern="0" spc="-268" dirty="0">
                  <a:solidFill>
                    <a:srgbClr val="E94E0F"/>
                  </a:solidFill>
                </a:rPr>
                <a:t>Всё</a:t>
              </a:r>
              <a:r>
                <a:rPr lang="ru-RU" sz="1678" kern="0" spc="-77" dirty="0">
                  <a:solidFill>
                    <a:srgbClr val="E94E0F"/>
                  </a:solidFill>
                </a:rPr>
                <a:t> </a:t>
              </a:r>
              <a:r>
                <a:rPr lang="ru-RU" sz="1678" kern="0" spc="-172" dirty="0">
                  <a:solidFill>
                    <a:srgbClr val="E94E0F"/>
                  </a:solidFill>
                </a:rPr>
                <a:t>получится!</a:t>
              </a:r>
              <a:endParaRPr lang="ru-RU" sz="1678" kern="0" dirty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454" y="3939259"/>
            <a:ext cx="1264684" cy="12574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233252" y="1985741"/>
            <a:ext cx="9513215" cy="1401168"/>
          </a:xfrm>
          <a:prstGeom prst="rect">
            <a:avLst/>
          </a:prstGeom>
          <a:noFill/>
        </p:spPr>
        <p:txBody>
          <a:bodyPr wrap="square" numCol="1" spcCol="180000">
            <a:noAutofit/>
          </a:bodyPr>
          <a:lstStyle/>
          <a:p>
            <a:pPr algn="just">
              <a:lnSpc>
                <a:spcPct val="90000"/>
              </a:lnSpc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Цель реализации мероприятия</a:t>
            </a:r>
          </a:p>
          <a:p>
            <a:pPr algn="just">
              <a:lnSpc>
                <a:spcPct val="90000"/>
              </a:lnSpc>
            </a:pPr>
            <a:r>
              <a:rPr lang="ru-RU" dirty="0">
                <a:solidFill>
                  <a:srgbClr val="0715A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обновление подходов к образованию обучающихся с ограниченными возможностями здоровья, с инвалидностью, его содержания, формирование новых моделей организации образовательного процесса через модернизацию инфраструктуры и изменение функций коррекционных школ</a:t>
            </a:r>
          </a:p>
          <a:p>
            <a:pPr algn="just">
              <a:lnSpc>
                <a:spcPct val="90000"/>
              </a:lnSpc>
            </a:pPr>
            <a:endParaRPr lang="ru-RU" sz="2000" dirty="0">
              <a:solidFill>
                <a:srgbClr val="0715A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365572"/>
            <a:ext cx="1219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spc="79" dirty="0">
                <a:solidFill>
                  <a:srgbClr val="0715A9"/>
                </a:solidFill>
                <a:latin typeface="Arial Black" panose="020B0A040201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ФП «Современная школа» НП «Образование»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519775" y="3550714"/>
            <a:ext cx="7829096" cy="507629"/>
          </a:xfrm>
          <a:prstGeom prst="rect">
            <a:avLst/>
          </a:prstGeom>
          <a:noFill/>
        </p:spPr>
        <p:txBody>
          <a:bodyPr wrap="square" numCol="1" spcCol="180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Особенности реализации мероприятия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solidFill>
                <a:srgbClr val="0715A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521F2F-B68D-3EFC-242D-D6C3223DE198}"/>
              </a:ext>
            </a:extLst>
          </p:cNvPr>
          <p:cNvSpPr txBox="1"/>
          <p:nvPr/>
        </p:nvSpPr>
        <p:spPr>
          <a:xfrm>
            <a:off x="519776" y="3818934"/>
            <a:ext cx="8968782" cy="1119497"/>
          </a:xfrm>
          <a:prstGeom prst="rect">
            <a:avLst/>
          </a:prstGeom>
          <a:noFill/>
        </p:spPr>
        <p:txBody>
          <a:bodyPr wrap="square" numCol="1" spcCol="180000">
            <a:noAutofit/>
          </a:bodyPr>
          <a:lstStyle/>
          <a:p>
            <a:pPr algn="l"/>
            <a:r>
              <a:rPr lang="ru-RU" sz="1800" b="0" dirty="0">
                <a:solidFill>
                  <a:srgbClr val="0715A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- переформатирование процесса трудового обучения – введение новых профилей трудового обучения; обновление материально-технической базы существующих, изменение содержания образования по предметной области «Технология»</a:t>
            </a:r>
          </a:p>
          <a:p>
            <a:pPr algn="just">
              <a:lnSpc>
                <a:spcPct val="90000"/>
              </a:lnSpc>
            </a:pPr>
            <a:endParaRPr lang="ru-RU" sz="2000" dirty="0">
              <a:solidFill>
                <a:srgbClr val="0715A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946462-BD5B-C892-6950-37CDC1678C6D}"/>
              </a:ext>
            </a:extLst>
          </p:cNvPr>
          <p:cNvSpPr txBox="1"/>
          <p:nvPr/>
        </p:nvSpPr>
        <p:spPr>
          <a:xfrm>
            <a:off x="505468" y="5074588"/>
            <a:ext cx="8968782" cy="1119497"/>
          </a:xfrm>
          <a:prstGeom prst="rect">
            <a:avLst/>
          </a:prstGeom>
          <a:noFill/>
        </p:spPr>
        <p:txBody>
          <a:bodyPr wrap="square" numCol="1" spcCol="180000">
            <a:noAutofit/>
          </a:bodyPr>
          <a:lstStyle/>
          <a:p>
            <a:pPr algn="l"/>
            <a:r>
              <a:rPr lang="ru-RU" sz="1800" b="0" dirty="0">
                <a:solidFill>
                  <a:srgbClr val="0715A9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- изменение функций коррекционной школы, которая становится консультативно-методическим (ресурсным) центром, оказывающим методическую помощь педагогическим работникам общеобразовательных (инклюзивных) организаций, психолого-педагогическую помощь детям и их родителям</a:t>
            </a:r>
          </a:p>
          <a:p>
            <a:pPr algn="just">
              <a:lnSpc>
                <a:spcPct val="90000"/>
              </a:lnSpc>
            </a:pPr>
            <a:endParaRPr lang="ru-RU" sz="2000" dirty="0">
              <a:solidFill>
                <a:srgbClr val="0715A9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863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>
            <a:extLst>
              <a:ext uri="{FF2B5EF4-FFF2-40B4-BE49-F238E27FC236}">
                <a16:creationId xmlns:a16="http://schemas.microsoft.com/office/drawing/2014/main" id="{71621E8F-A698-16A5-6D7E-B41278E1F11E}"/>
              </a:ext>
            </a:extLst>
          </p:cNvPr>
          <p:cNvGrpSpPr/>
          <p:nvPr/>
        </p:nvGrpSpPr>
        <p:grpSpPr>
          <a:xfrm>
            <a:off x="9778569" y="1573242"/>
            <a:ext cx="2413431" cy="2071215"/>
            <a:chOff x="6120969" y="519585"/>
            <a:chExt cx="2474852" cy="2228721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72F0BCDC-0ADB-5EAB-6F34-FB9F9E889E41}"/>
                </a:ext>
              </a:extLst>
            </p:cNvPr>
            <p:cNvSpPr/>
            <p:nvPr/>
          </p:nvSpPr>
          <p:spPr>
            <a:xfrm>
              <a:off x="6498140" y="519585"/>
              <a:ext cx="1567743" cy="15077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544">
                <a:defRPr/>
              </a:pPr>
              <a:endParaRPr sz="1633" kern="0">
                <a:solidFill>
                  <a:prstClr val="black"/>
                </a:solidFill>
              </a:endParaRPr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8A336089-EC80-976B-50F8-8FA025E5D358}"/>
                </a:ext>
              </a:extLst>
            </p:cNvPr>
            <p:cNvSpPr txBox="1">
              <a:spLocks/>
            </p:cNvSpPr>
            <p:nvPr/>
          </p:nvSpPr>
          <p:spPr>
            <a:xfrm>
              <a:off x="6120969" y="2028246"/>
              <a:ext cx="2474852" cy="720060"/>
            </a:xfrm>
            <a:prstGeom prst="rect">
              <a:avLst/>
            </a:prstGeom>
          </p:spPr>
          <p:txBody>
            <a:bodyPr vert="horz" wrap="square" lIns="0" tIns="14977" rIns="0" bIns="0" rtlCol="0">
              <a:spAutoFit/>
            </a:bodyPr>
            <a:lstStyle>
              <a:lvl1pPr>
                <a:defRPr sz="3200" b="1" i="0">
                  <a:solidFill>
                    <a:schemeClr val="tx1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pPr marL="39749" algn="ctr" defTabSz="829544">
                <a:spcBef>
                  <a:spcPts val="118"/>
                </a:spcBef>
                <a:defRPr/>
              </a:pPr>
              <a:r>
                <a:rPr lang="ru-RU" sz="2903" kern="0" dirty="0" err="1">
                  <a:solidFill>
                    <a:sysClr val="windowText" lastClr="000000"/>
                  </a:solidFill>
                </a:rPr>
                <a:t>Доброшкола</a:t>
              </a:r>
              <a:endParaRPr lang="ru-RU" sz="2903" kern="0" dirty="0">
                <a:solidFill>
                  <a:sysClr val="windowText" lastClr="000000"/>
                </a:solidFill>
              </a:endParaRPr>
            </a:p>
            <a:p>
              <a:pPr marL="39749" marR="33988" algn="ctr" defTabSz="829544">
                <a:spcBef>
                  <a:spcPts val="27"/>
                </a:spcBef>
                <a:defRPr/>
              </a:pPr>
              <a:r>
                <a:rPr lang="ru-RU" sz="1678" kern="0" spc="-268" dirty="0">
                  <a:solidFill>
                    <a:srgbClr val="E94E0F"/>
                  </a:solidFill>
                </a:rPr>
                <a:t>Всё</a:t>
              </a:r>
              <a:r>
                <a:rPr lang="ru-RU" sz="1678" kern="0" spc="-77" dirty="0">
                  <a:solidFill>
                    <a:srgbClr val="E94E0F"/>
                  </a:solidFill>
                </a:rPr>
                <a:t> </a:t>
              </a:r>
              <a:r>
                <a:rPr lang="ru-RU" sz="1678" kern="0" spc="-172" dirty="0">
                  <a:solidFill>
                    <a:srgbClr val="E94E0F"/>
                  </a:solidFill>
                </a:rPr>
                <a:t>получится!</a:t>
              </a:r>
              <a:endParaRPr lang="ru-RU" sz="1678" kern="0" dirty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454" y="3939259"/>
            <a:ext cx="1264684" cy="125745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1365572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spc="79" dirty="0">
                <a:solidFill>
                  <a:srgbClr val="0715A9"/>
                </a:solidFill>
                <a:latin typeface="Arial Black" panose="020B0A040201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ФП «Современная школа» НП «Образование» </a:t>
            </a:r>
          </a:p>
          <a:p>
            <a:r>
              <a:rPr lang="ru-RU" sz="3000" b="1" spc="79" dirty="0">
                <a:solidFill>
                  <a:srgbClr val="0715A9"/>
                </a:solidFill>
                <a:latin typeface="Arial Black" panose="020B0A040201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(2019 – 2024 ГГ.)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3877" y="2422328"/>
            <a:ext cx="6767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Оснащено 900 коррекционных школ:</a:t>
            </a:r>
          </a:p>
        </p:txBody>
      </p:sp>
      <p:sp>
        <p:nvSpPr>
          <p:cNvPr id="11" name="object 24">
            <a:extLst>
              <a:ext uri="{FF2B5EF4-FFF2-40B4-BE49-F238E27FC236}">
                <a16:creationId xmlns:a16="http://schemas.microsoft.com/office/drawing/2014/main" id="{3C11275D-4245-4F20-7CF7-9CD41BFED6B9}"/>
              </a:ext>
            </a:extLst>
          </p:cNvPr>
          <p:cNvSpPr txBox="1"/>
          <p:nvPr/>
        </p:nvSpPr>
        <p:spPr>
          <a:xfrm>
            <a:off x="2141374" y="3253323"/>
            <a:ext cx="2929392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 marR="5080">
              <a:lnSpc>
                <a:spcPct val="100000"/>
              </a:lnSpc>
              <a:spcBef>
                <a:spcPts val="204"/>
              </a:spcBef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srgbClr val="0715A9"/>
                </a:solidFill>
              </a:rPr>
              <a:t>помещений/ мастерских для реализации предметной области «Технология»</a:t>
            </a:r>
            <a:endParaRPr lang="ru-RU" sz="1800" dirty="0">
              <a:solidFill>
                <a:srgbClr val="0715A9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12" name="object 50">
            <a:extLst>
              <a:ext uri="{FF2B5EF4-FFF2-40B4-BE49-F238E27FC236}">
                <a16:creationId xmlns:a16="http://schemas.microsoft.com/office/drawing/2014/main" id="{E5603125-5627-F53D-4A4A-78B18D02457A}"/>
              </a:ext>
            </a:extLst>
          </p:cNvPr>
          <p:cNvSpPr txBox="1"/>
          <p:nvPr/>
        </p:nvSpPr>
        <p:spPr>
          <a:xfrm>
            <a:off x="-145689" y="3222546"/>
            <a:ext cx="2494686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3200" b="1" dirty="0">
                <a:solidFill>
                  <a:srgbClr val="0715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2 500 </a:t>
            </a:r>
            <a:endParaRPr sz="3200" dirty="0">
              <a:solidFill>
                <a:srgbClr val="0715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24">
            <a:extLst>
              <a:ext uri="{FF2B5EF4-FFF2-40B4-BE49-F238E27FC236}">
                <a16:creationId xmlns:a16="http://schemas.microsoft.com/office/drawing/2014/main" id="{3C11275D-4245-4F20-7CF7-9CD41BFED6B9}"/>
              </a:ext>
            </a:extLst>
          </p:cNvPr>
          <p:cNvSpPr txBox="1"/>
          <p:nvPr/>
        </p:nvSpPr>
        <p:spPr>
          <a:xfrm>
            <a:off x="2141373" y="4763677"/>
            <a:ext cx="2929393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 marR="5080">
              <a:lnSpc>
                <a:spcPct val="100000"/>
              </a:lnSpc>
              <a:spcBef>
                <a:spcPts val="204"/>
              </a:spcBef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800" dirty="0">
                <a:solidFill>
                  <a:srgbClr val="0715A9"/>
                </a:solidFill>
              </a:rPr>
              <a:t>помещений для психолого-педагогического сопровождения и коррекционной работы с обучающимися с ОВЗ, с инвалидностью</a:t>
            </a:r>
            <a:endParaRPr lang="ru-RU" sz="1600" dirty="0">
              <a:solidFill>
                <a:srgbClr val="0715A9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14" name="object 50">
            <a:extLst>
              <a:ext uri="{FF2B5EF4-FFF2-40B4-BE49-F238E27FC236}">
                <a16:creationId xmlns:a16="http://schemas.microsoft.com/office/drawing/2014/main" id="{E5603125-5627-F53D-4A4A-78B18D02457A}"/>
              </a:ext>
            </a:extLst>
          </p:cNvPr>
          <p:cNvSpPr txBox="1"/>
          <p:nvPr/>
        </p:nvSpPr>
        <p:spPr>
          <a:xfrm>
            <a:off x="-145689" y="5102230"/>
            <a:ext cx="2494686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3200" b="1" dirty="0">
                <a:solidFill>
                  <a:srgbClr val="0715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1 800</a:t>
            </a:r>
            <a:endParaRPr sz="3200" dirty="0">
              <a:solidFill>
                <a:srgbClr val="0715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24">
            <a:extLst>
              <a:ext uri="{FF2B5EF4-FFF2-40B4-BE49-F238E27FC236}">
                <a16:creationId xmlns:a16="http://schemas.microsoft.com/office/drawing/2014/main" id="{3C11275D-4245-4F20-7CF7-9CD41BFED6B9}"/>
              </a:ext>
            </a:extLst>
          </p:cNvPr>
          <p:cNvSpPr txBox="1"/>
          <p:nvPr/>
        </p:nvSpPr>
        <p:spPr>
          <a:xfrm>
            <a:off x="7249312" y="3227043"/>
            <a:ext cx="2929392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 marR="5080">
              <a:lnSpc>
                <a:spcPct val="100000"/>
              </a:lnSpc>
              <a:spcBef>
                <a:spcPts val="204"/>
              </a:spcBef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srgbClr val="0715A9"/>
                </a:solidFill>
              </a:rPr>
              <a:t>помещений/ учебных кабинетов для организации общего образования</a:t>
            </a:r>
            <a:endParaRPr lang="ru-RU" sz="1800" dirty="0">
              <a:solidFill>
                <a:srgbClr val="0715A9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18" name="object 50">
            <a:extLst>
              <a:ext uri="{FF2B5EF4-FFF2-40B4-BE49-F238E27FC236}">
                <a16:creationId xmlns:a16="http://schemas.microsoft.com/office/drawing/2014/main" id="{E5603125-5627-F53D-4A4A-78B18D02457A}"/>
              </a:ext>
            </a:extLst>
          </p:cNvPr>
          <p:cNvSpPr txBox="1"/>
          <p:nvPr/>
        </p:nvSpPr>
        <p:spPr>
          <a:xfrm>
            <a:off x="4962249" y="3196266"/>
            <a:ext cx="2494686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3200" b="1" dirty="0">
                <a:solidFill>
                  <a:srgbClr val="0715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1 200</a:t>
            </a:r>
            <a:endParaRPr sz="3200" dirty="0">
              <a:solidFill>
                <a:srgbClr val="0715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24">
            <a:extLst>
              <a:ext uri="{FF2B5EF4-FFF2-40B4-BE49-F238E27FC236}">
                <a16:creationId xmlns:a16="http://schemas.microsoft.com/office/drawing/2014/main" id="{3C11275D-4245-4F20-7CF7-9CD41BFED6B9}"/>
              </a:ext>
            </a:extLst>
          </p:cNvPr>
          <p:cNvSpPr txBox="1"/>
          <p:nvPr/>
        </p:nvSpPr>
        <p:spPr>
          <a:xfrm>
            <a:off x="7349062" y="4894389"/>
            <a:ext cx="2929392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 marR="5080">
              <a:lnSpc>
                <a:spcPct val="100000"/>
              </a:lnSpc>
              <a:spcBef>
                <a:spcPts val="204"/>
              </a:spcBef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srgbClr val="0715A9"/>
                </a:solidFill>
              </a:rPr>
              <a:t>помещений для организации дополнительного образования</a:t>
            </a:r>
            <a:endParaRPr lang="ru-RU" sz="1800" dirty="0">
              <a:solidFill>
                <a:srgbClr val="0715A9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20" name="object 50">
            <a:extLst>
              <a:ext uri="{FF2B5EF4-FFF2-40B4-BE49-F238E27FC236}">
                <a16:creationId xmlns:a16="http://schemas.microsoft.com/office/drawing/2014/main" id="{E5603125-5627-F53D-4A4A-78B18D02457A}"/>
              </a:ext>
            </a:extLst>
          </p:cNvPr>
          <p:cNvSpPr txBox="1"/>
          <p:nvPr/>
        </p:nvSpPr>
        <p:spPr>
          <a:xfrm>
            <a:off x="5070766" y="5263721"/>
            <a:ext cx="2494686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3200" b="1" dirty="0">
                <a:solidFill>
                  <a:srgbClr val="0715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700</a:t>
            </a:r>
            <a:endParaRPr sz="3200" dirty="0">
              <a:solidFill>
                <a:srgbClr val="0715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3979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 2013 – 202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1086</Words>
  <Application>Microsoft Macintosh PowerPoint</Application>
  <PresentationFormat>Широкоэкранный</PresentationFormat>
  <Paragraphs>112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Futura New</vt:lpstr>
      <vt:lpstr>Тема Office 2013 – 2022</vt:lpstr>
      <vt:lpstr>Презентация PowerPoint</vt:lpstr>
      <vt:lpstr>О РЕАЛИЗАЦИИ ГОСУДАРСТВЕННОЙ ПОЛИТИКИ  В СФЕРЕ РАЗВИТИЯ СЕТИ КОРРЕКЦИОННЫХ ШКОЛ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Дискуссионная площадка «………»</dc:title>
  <dc:creator>Татьяна Соловьёва</dc:creator>
  <cp:lastModifiedBy>Дарья Карпова</cp:lastModifiedBy>
  <cp:revision>51</cp:revision>
  <dcterms:created xsi:type="dcterms:W3CDTF">2024-02-19T06:52:41Z</dcterms:created>
  <dcterms:modified xsi:type="dcterms:W3CDTF">2024-03-13T09:57:01Z</dcterms:modified>
</cp:coreProperties>
</file>