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7" r:id="rId3"/>
    <p:sldId id="335" r:id="rId4"/>
    <p:sldId id="336" r:id="rId5"/>
    <p:sldId id="339" r:id="rId6"/>
    <p:sldId id="312" r:id="rId7"/>
    <p:sldId id="334" r:id="rId8"/>
    <p:sldId id="328" r:id="rId9"/>
    <p:sldId id="319" r:id="rId10"/>
    <p:sldId id="329" r:id="rId11"/>
    <p:sldId id="330" r:id="rId12"/>
    <p:sldId id="331" r:id="rId13"/>
    <p:sldId id="332" r:id="rId14"/>
    <p:sldId id="333" r:id="rId15"/>
    <p:sldId id="258" r:id="rId16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F05A28"/>
    <a:srgbClr val="000000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5509" autoAdjust="0"/>
    <p:restoredTop sz="94743" autoAdjust="0"/>
  </p:normalViewPr>
  <p:slideViewPr>
    <p:cSldViewPr snapToGrid="0" snapToObjects="1">
      <p:cViewPr>
        <p:scale>
          <a:sx n="112" d="100"/>
          <a:sy n="112" d="100"/>
        </p:scale>
        <p:origin x="-1206" y="-72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498942906506214E-2"/>
          <c:y val="0.21941989333118744"/>
          <c:w val="0.95050111613867172"/>
          <c:h val="0.531311424352022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9.1333067774102463E-3"/>
                  <c:y val="-1.419419446269944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26 830,2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780440755523925E-4"/>
                  <c:y val="4.731398154233148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26 704,0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8409521770238724E-3"/>
                  <c:y val="1.1259237402931827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32 084,4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rgbClr val="0082C8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26830.2</c:v>
                </c:pt>
                <c:pt idx="1">
                  <c:v>26704</c:v>
                </c:pt>
                <c:pt idx="2">
                  <c:v>32084.404999999999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65-426C-B2DF-DC6E9252E18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layout>
                <c:manualLayout>
                  <c:x val="1.205912696848945E-2"/>
                  <c:y val="-1.892559261693259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24 979,7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25 468,8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7 163,1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 formatCode="#,##0.00">
                  <c:v>24979.7</c:v>
                </c:pt>
                <c:pt idx="1">
                  <c:v>25468.799999999999</c:v>
                </c:pt>
                <c:pt idx="2">
                  <c:v>7163.1019999999999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265-426C-B2DF-DC6E9252E1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0"/>
        <c:axId val="13321344"/>
        <c:axId val="13922688"/>
      </c:barChart>
      <c:catAx>
        <c:axId val="1332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>
                <a:latin typeface="Muller Narrow Light" panose="00000400000000000000" pitchFamily="50" charset="-52"/>
              </a:defRPr>
            </a:pPr>
            <a:endParaRPr lang="ru-RU"/>
          </a:p>
        </c:txPr>
        <c:crossAx val="13922688"/>
        <c:crosses val="autoZero"/>
        <c:auto val="1"/>
        <c:lblAlgn val="ctr"/>
        <c:lblOffset val="100"/>
        <c:noMultiLvlLbl val="0"/>
      </c:catAx>
      <c:valAx>
        <c:axId val="13922688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3321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7011490356429066E-2"/>
          <c:y val="4.7080970003991586E-3"/>
          <c:w val="0.93594735718879962"/>
          <c:h val="0.18079234757215412"/>
        </c:manualLayout>
      </c:layout>
      <c:overlay val="0"/>
      <c:txPr>
        <a:bodyPr/>
        <a:lstStyle/>
        <a:p>
          <a:pPr>
            <a:defRPr sz="1400">
              <a:latin typeface="Muller Narrow Light" panose="00000400000000000000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57059346268694E-2"/>
          <c:y val="0.10597273421099374"/>
          <c:w val="0.9017060145446173"/>
          <c:h val="0.6354314042188723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886-4A7B-A042-FC98A87DDC16}"/>
              </c:ext>
            </c:extLst>
          </c:dPt>
          <c:cat>
            <c:strRef>
              <c:f>Лист1!$A$2</c:f>
              <c:strCache>
                <c:ptCount val="1"/>
                <c:pt idx="0">
                  <c:v>Кв.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86-4A7B-A042-FC98A87DD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07640704"/>
        <c:axId val="107638784"/>
      </c:barChart>
      <c:valAx>
        <c:axId val="10763878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07640704"/>
        <c:crosses val="autoZero"/>
        <c:crossBetween val="between"/>
      </c:valAx>
      <c:catAx>
        <c:axId val="10764070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076387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094103863701641E-2"/>
          <c:y val="1.7205095825285989E-2"/>
          <c:w val="0.93190589613629837"/>
          <c:h val="0.93550326845936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Средняя ЗП педагогических работников школ</c:v>
                </c:pt>
              </c:strCache>
            </c:strRef>
          </c:tx>
          <c:spPr>
            <a:solidFill>
              <a:srgbClr val="0082C8"/>
            </a:solidFill>
            <a:ln w="9507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4944891594815904E-3"/>
                  <c:y val="9.449648906111837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72 548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8.86556603773584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81 026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8.86556603773584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83 673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9B-4F3F-BFD4-EE14348049E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7.35720918139949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89 490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49B-4F3F-BFD4-EE14348049E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959460564908413E-16"/>
                  <c:y val="7.68632075471698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89 490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49B-4F3F-BFD4-EE1434804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72548</c:v>
                </c:pt>
                <c:pt idx="1">
                  <c:v>81026</c:v>
                </c:pt>
                <c:pt idx="2">
                  <c:v>83673</c:v>
                </c:pt>
                <c:pt idx="3">
                  <c:v>89490</c:v>
                </c:pt>
                <c:pt idx="4">
                  <c:v>89490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5255040"/>
        <c:axId val="15256576"/>
      </c:barChart>
      <c:lineChart>
        <c:grouping val="standard"/>
        <c:varyColors val="0"/>
        <c:ser>
          <c:idx val="1"/>
          <c:order val="1"/>
          <c:tx>
            <c:strRef>
              <c:f>Лист1!$B$1</c:f>
              <c:strCache>
                <c:ptCount val="1"/>
                <c:pt idx="0">
                  <c:v>Средняя ЗП по Мурманской области</c:v>
                </c:pt>
              </c:strCache>
            </c:strRef>
          </c:tx>
          <c:spPr>
            <a:ln w="63500" cap="rnd">
              <a:solidFill>
                <a:srgbClr val="F05A28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838125289263031E-2"/>
                  <c:y val="-5.45943379964607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73 630</a:t>
                    </a:r>
                    <a:endParaRPr lang="ru-RU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82 030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827103608226376E-2"/>
                  <c:y val="-3.60730203535878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</a:t>
                    </a:r>
                    <a:r>
                      <a:rPr lang="en-US" dirty="0" smtClean="0"/>
                      <a:t> 0</a:t>
                    </a:r>
                    <a:r>
                      <a:rPr lang="ru-RU" dirty="0" smtClean="0"/>
                      <a:t>75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89</a:t>
                    </a:r>
                    <a:r>
                      <a:rPr lang="ru-RU" baseline="0" dirty="0" smtClean="0"/>
                      <a:t> 490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43636129781442E-2"/>
                  <c:y val="-2.19220769573614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89 490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73630</c:v>
                </c:pt>
                <c:pt idx="1">
                  <c:v>82030</c:v>
                </c:pt>
                <c:pt idx="2">
                  <c:v>84075</c:v>
                </c:pt>
                <c:pt idx="3">
                  <c:v>89490</c:v>
                </c:pt>
                <c:pt idx="4">
                  <c:v>89490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55040"/>
        <c:axId val="15256576"/>
      </c:lineChart>
      <c:catAx>
        <c:axId val="1525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5256576"/>
        <c:crosses val="autoZero"/>
        <c:auto val="1"/>
        <c:lblAlgn val="ctr"/>
        <c:lblOffset val="100"/>
        <c:noMultiLvlLbl val="0"/>
      </c:catAx>
      <c:valAx>
        <c:axId val="15256576"/>
        <c:scaling>
          <c:orientation val="minMax"/>
          <c:max val="100000"/>
          <c:min val="0"/>
        </c:scaling>
        <c:delete val="0"/>
        <c:axPos val="l"/>
        <c:majorGridlines>
          <c:spPr>
            <a:ln w="9507" cap="flat" cmpd="sng" algn="ctr">
              <a:solidFill>
                <a:schemeClr val="accent1">
                  <a:alpha val="41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55040"/>
        <c:crosses val="autoZero"/>
        <c:crossBetween val="between"/>
      </c:valAx>
      <c:spPr>
        <a:noFill/>
        <a:ln w="25352">
          <a:noFill/>
        </a:ln>
      </c:spPr>
    </c:plotArea>
    <c:legend>
      <c:legendPos val="b"/>
      <c:layout>
        <c:manualLayout>
          <c:xMode val="edge"/>
          <c:yMode val="edge"/>
          <c:x val="5.0812631422375937E-2"/>
          <c:y val="1.4150943396226415E-2"/>
          <c:w val="0.78636171556529277"/>
          <c:h val="4.8622047244094496E-2"/>
        </c:manualLayout>
      </c:layout>
      <c:overlay val="0"/>
      <c:spPr>
        <a:solidFill>
          <a:schemeClr val="bg1">
            <a:lumMod val="85000"/>
            <a:alpha val="0"/>
          </a:schemeClr>
        </a:solidFill>
        <a:ln>
          <a:solidFill>
            <a:schemeClr val="accent1">
              <a:alpha val="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07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094103863701641E-2"/>
          <c:y val="1.7205095825285989E-2"/>
          <c:w val="0.93190589613629837"/>
          <c:h val="0.93550326845936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Средняя ЗП педагогических работников детских садов</c:v>
                </c:pt>
              </c:strCache>
            </c:strRef>
          </c:tx>
          <c:spPr>
            <a:solidFill>
              <a:srgbClr val="F05A28"/>
            </a:solidFill>
            <a:ln w="9507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4944891594815904E-3"/>
                  <c:y val="9.44964890611183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4797302824542063E-17"/>
                  <c:y val="8.15801886792452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72 565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8.86556603773584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73 892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9B-4F3F-BFD4-EE14348049E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7.35720918139949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77 550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49B-4F3F-BFD4-EE14348049E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959460564908413E-16"/>
                  <c:y val="7.68632075471698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77 550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49B-4F3F-BFD4-EE1434804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63908</c:v>
                </c:pt>
                <c:pt idx="1">
                  <c:v>72565</c:v>
                </c:pt>
                <c:pt idx="2">
                  <c:v>73892</c:v>
                </c:pt>
                <c:pt idx="3">
                  <c:v>77550</c:v>
                </c:pt>
                <c:pt idx="4">
                  <c:v>77550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54534912"/>
        <c:axId val="54536448"/>
      </c:barChart>
      <c:lineChart>
        <c:grouping val="standard"/>
        <c:varyColors val="0"/>
        <c:ser>
          <c:idx val="1"/>
          <c:order val="1"/>
          <c:tx>
            <c:strRef>
              <c:f>Лист1!$B$1</c:f>
              <c:strCache>
                <c:ptCount val="1"/>
                <c:pt idx="0">
                  <c:v>Средняя ЗП по школам</c:v>
                </c:pt>
              </c:strCache>
            </c:strRef>
          </c:tx>
          <c:spPr>
            <a:ln w="63500" cap="rnd">
              <a:solidFill>
                <a:srgbClr val="0082C8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838125289263031E-2"/>
                  <c:y val="-5.45943379964607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</a:t>
                    </a:r>
                    <a:r>
                      <a:rPr lang="ru-RU" baseline="0" dirty="0" smtClean="0"/>
                      <a:t> 458</a:t>
                    </a:r>
                    <a:endParaRPr lang="ru-RU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332614448744732E-2"/>
                  <c:y val="-7.3808869410191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72 415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77 550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77 550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77 550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65458</c:v>
                </c:pt>
                <c:pt idx="1">
                  <c:v>72415</c:v>
                </c:pt>
                <c:pt idx="2">
                  <c:v>77550</c:v>
                </c:pt>
                <c:pt idx="3">
                  <c:v>77550</c:v>
                </c:pt>
                <c:pt idx="4">
                  <c:v>77550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534912"/>
        <c:axId val="54536448"/>
      </c:lineChart>
      <c:catAx>
        <c:axId val="5453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54536448"/>
        <c:crosses val="autoZero"/>
        <c:auto val="1"/>
        <c:lblAlgn val="ctr"/>
        <c:lblOffset val="100"/>
        <c:noMultiLvlLbl val="0"/>
      </c:catAx>
      <c:valAx>
        <c:axId val="54536448"/>
        <c:scaling>
          <c:orientation val="minMax"/>
          <c:max val="90000"/>
          <c:min val="0"/>
        </c:scaling>
        <c:delete val="0"/>
        <c:axPos val="l"/>
        <c:majorGridlines>
          <c:spPr>
            <a:ln w="9507" cap="flat" cmpd="sng" algn="ctr">
              <a:solidFill>
                <a:schemeClr val="accent1">
                  <a:alpha val="41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534912"/>
        <c:crosses val="autoZero"/>
        <c:crossBetween val="between"/>
      </c:valAx>
      <c:spPr>
        <a:noFill/>
        <a:ln w="25352">
          <a:noFill/>
        </a:ln>
      </c:spPr>
    </c:plotArea>
    <c:legend>
      <c:legendPos val="b"/>
      <c:layout>
        <c:manualLayout>
          <c:xMode val="edge"/>
          <c:yMode val="edge"/>
          <c:x val="0"/>
          <c:y val="0"/>
          <c:w val="0.83717428938403982"/>
          <c:h val="4.6263574851308727E-2"/>
        </c:manualLayout>
      </c:layout>
      <c:overlay val="0"/>
      <c:spPr>
        <a:solidFill>
          <a:schemeClr val="bg1">
            <a:lumMod val="85000"/>
            <a:alpha val="0"/>
          </a:schemeClr>
        </a:solidFill>
        <a:ln>
          <a:solidFill>
            <a:schemeClr val="accent1">
              <a:alpha val="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07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094103863701641E-2"/>
          <c:y val="1.7205095825285989E-2"/>
          <c:w val="0.93190589613629837"/>
          <c:h val="0.93550326845936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Средняя ЗП педагогических работников организаций дополнительного образования детей</c:v>
                </c:pt>
              </c:strCache>
            </c:strRef>
          </c:tx>
          <c:spPr>
            <a:solidFill>
              <a:srgbClr val="0082C8"/>
            </a:solidFill>
            <a:ln w="9507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4944891594815904E-3"/>
                  <c:y val="9.449648906111837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72 391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4797302824542063E-17"/>
                  <c:y val="8.15801886792452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81 060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944891594816452E-3"/>
                  <c:y val="9.57311320754716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82 111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9B-4F3F-BFD4-EE14348049E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7.35720918139949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84 589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49B-4F3F-BFD4-EE14348049E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959460564908413E-16"/>
                  <c:y val="7.68632075471698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84 589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49B-4F3F-BFD4-EE1434804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72391</c:v>
                </c:pt>
                <c:pt idx="1">
                  <c:v>81060</c:v>
                </c:pt>
                <c:pt idx="2">
                  <c:v>82111</c:v>
                </c:pt>
                <c:pt idx="3">
                  <c:v>84589</c:v>
                </c:pt>
                <c:pt idx="4">
                  <c:v>84589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54846592"/>
        <c:axId val="54848128"/>
      </c:barChart>
      <c:lineChart>
        <c:grouping val="standard"/>
        <c:varyColors val="0"/>
        <c:ser>
          <c:idx val="1"/>
          <c:order val="1"/>
          <c:tx>
            <c:strRef>
              <c:f>Лист1!$B$1</c:f>
              <c:strCache>
                <c:ptCount val="1"/>
                <c:pt idx="0">
                  <c:v>Средняя ЗП учителей школ</c:v>
                </c:pt>
              </c:strCache>
            </c:strRef>
          </c:tx>
          <c:spPr>
            <a:ln w="63500" cap="rnd">
              <a:solidFill>
                <a:srgbClr val="F05A28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838125289263031E-2"/>
                  <c:y val="-5.45943379964607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71 377</a:t>
                    </a:r>
                    <a:endParaRPr lang="ru-RU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84914697029979E-2"/>
                  <c:y val="-3.84315109196256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81 026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84 589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84 589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9871190332373211E-2"/>
                  <c:y val="-3.84315109196256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84 589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71377</c:v>
                </c:pt>
                <c:pt idx="1">
                  <c:v>81026</c:v>
                </c:pt>
                <c:pt idx="2">
                  <c:v>84589</c:v>
                </c:pt>
                <c:pt idx="3">
                  <c:v>84589</c:v>
                </c:pt>
                <c:pt idx="4">
                  <c:v>84589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846592"/>
        <c:axId val="54848128"/>
      </c:lineChart>
      <c:catAx>
        <c:axId val="5484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54848128"/>
        <c:crosses val="autoZero"/>
        <c:auto val="1"/>
        <c:lblAlgn val="ctr"/>
        <c:lblOffset val="100"/>
        <c:noMultiLvlLbl val="0"/>
      </c:catAx>
      <c:valAx>
        <c:axId val="54848128"/>
        <c:scaling>
          <c:orientation val="minMax"/>
          <c:max val="100000"/>
          <c:min val="0"/>
        </c:scaling>
        <c:delete val="0"/>
        <c:axPos val="l"/>
        <c:majorGridlines>
          <c:spPr>
            <a:ln w="9507" cap="flat" cmpd="sng" algn="ctr">
              <a:solidFill>
                <a:schemeClr val="accent1">
                  <a:alpha val="41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846592"/>
        <c:crosses val="autoZero"/>
        <c:crossBetween val="between"/>
      </c:valAx>
      <c:spPr>
        <a:noFill/>
        <a:ln w="25352">
          <a:noFill/>
        </a:ln>
      </c:spPr>
    </c:plotArea>
    <c:legend>
      <c:legendPos val="b"/>
      <c:layout>
        <c:manualLayout>
          <c:xMode val="edge"/>
          <c:yMode val="edge"/>
          <c:x val="4.4834674784449358E-2"/>
          <c:y val="2.1226415094339621E-2"/>
          <c:w val="0.4635520571172575"/>
          <c:h val="0.16182959441390579"/>
        </c:manualLayout>
      </c:layout>
      <c:overlay val="0"/>
      <c:spPr>
        <a:solidFill>
          <a:schemeClr val="bg1">
            <a:lumMod val="85000"/>
            <a:alpha val="0"/>
          </a:schemeClr>
        </a:solidFill>
        <a:ln>
          <a:solidFill>
            <a:schemeClr val="accent1">
              <a:alpha val="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07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094103863701641E-2"/>
          <c:y val="1.7205095825285989E-2"/>
          <c:w val="0.93190589613629837"/>
          <c:h val="0.93550326845936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Средняя ЗП мастеров и преподавателей СПО</c:v>
                </c:pt>
              </c:strCache>
            </c:strRef>
          </c:tx>
          <c:spPr>
            <a:solidFill>
              <a:srgbClr val="F05A28"/>
            </a:solidFill>
            <a:ln w="9507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4944891594816452E-3"/>
                  <c:y val="6.38361684742237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4797302824542063E-17"/>
                  <c:y val="0.1098820754716981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82 407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8.86556603773584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84 950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7.35720918139949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89 490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49B-4F3F-BFD4-EE14348049E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959460564908413E-16"/>
                  <c:y val="7.68632075471698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89 490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49B-4F3F-BFD4-EE1434804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72510</c:v>
                </c:pt>
                <c:pt idx="1">
                  <c:v>82407</c:v>
                </c:pt>
                <c:pt idx="2">
                  <c:v>84950</c:v>
                </c:pt>
                <c:pt idx="3">
                  <c:v>89490</c:v>
                </c:pt>
                <c:pt idx="4">
                  <c:v>89490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55320960"/>
        <c:axId val="55322496"/>
      </c:barChart>
      <c:lineChart>
        <c:grouping val="standard"/>
        <c:varyColors val="0"/>
        <c:ser>
          <c:idx val="1"/>
          <c:order val="1"/>
          <c:tx>
            <c:strRef>
              <c:f>Лист1!$B$1</c:f>
              <c:strCache>
                <c:ptCount val="1"/>
                <c:pt idx="0">
                  <c:v>Средняя ЗП по Мурманской области</c:v>
                </c:pt>
              </c:strCache>
            </c:strRef>
          </c:tx>
          <c:spPr>
            <a:ln w="63500" cap="rnd">
              <a:solidFill>
                <a:srgbClr val="0082C8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827103608226376E-2"/>
                  <c:y val="-4.28019610756202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73 630</a:t>
                    </a:r>
                    <a:endParaRPr lang="ru-RU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7343518453469671E-2"/>
                  <c:y val="-4.07900014856633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82 030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539-413E-A2AB-5A9E030182D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84</a:t>
                    </a:r>
                    <a:r>
                      <a:rPr lang="en-US" dirty="0" smtClean="0"/>
                      <a:t> </a:t>
                    </a:r>
                    <a:r>
                      <a:rPr lang="ru-RU" dirty="0" smtClean="0"/>
                      <a:t>075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89 490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43636129781442E-2"/>
                  <c:y val="-2.42805675233991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89 490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73630</c:v>
                </c:pt>
                <c:pt idx="1">
                  <c:v>82030</c:v>
                </c:pt>
                <c:pt idx="2">
                  <c:v>84075</c:v>
                </c:pt>
                <c:pt idx="3">
                  <c:v>89490</c:v>
                </c:pt>
                <c:pt idx="4">
                  <c:v>89490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49B-4F3F-BFD4-EE1434804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320960"/>
        <c:axId val="55322496"/>
      </c:lineChart>
      <c:catAx>
        <c:axId val="5532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55322496"/>
        <c:crosses val="autoZero"/>
        <c:auto val="1"/>
        <c:lblAlgn val="ctr"/>
        <c:lblOffset val="100"/>
        <c:noMultiLvlLbl val="0"/>
      </c:catAx>
      <c:valAx>
        <c:axId val="55322496"/>
        <c:scaling>
          <c:orientation val="minMax"/>
          <c:max val="100000"/>
          <c:min val="0"/>
        </c:scaling>
        <c:delete val="0"/>
        <c:axPos val="l"/>
        <c:majorGridlines>
          <c:spPr>
            <a:ln w="9507" cap="flat" cmpd="sng" algn="ctr">
              <a:solidFill>
                <a:schemeClr val="accent1">
                  <a:alpha val="41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320960"/>
        <c:crosses val="autoZero"/>
        <c:crossBetween val="between"/>
      </c:valAx>
      <c:spPr>
        <a:noFill/>
        <a:ln w="25352">
          <a:noFill/>
        </a:ln>
      </c:spPr>
    </c:plotArea>
    <c:legend>
      <c:legendPos val="b"/>
      <c:layout>
        <c:manualLayout>
          <c:xMode val="edge"/>
          <c:yMode val="edge"/>
          <c:x val="5.9779566379265812E-2"/>
          <c:y val="0"/>
          <c:w val="0.77739478060840295"/>
          <c:h val="8.1640915168622805E-2"/>
        </c:manualLayout>
      </c:layout>
      <c:overlay val="0"/>
      <c:spPr>
        <a:solidFill>
          <a:schemeClr val="bg1">
            <a:lumMod val="85000"/>
            <a:alpha val="0"/>
          </a:schemeClr>
        </a:solidFill>
        <a:ln>
          <a:solidFill>
            <a:schemeClr val="accent1">
              <a:alpha val="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07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0.28814</cdr:x>
      <cdr:y>0.13155</cdr:y>
    </cdr:from>
    <cdr:to>
      <cdr:x>0.35593</cdr:x>
      <cdr:y>0.19733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8272" y="720080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0.44127</cdr:x>
      <cdr:y>0.48723</cdr:y>
    </cdr:from>
    <cdr:to>
      <cdr:x>0.69916</cdr:x>
      <cdr:y>0.58005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749872" y="2526977"/>
          <a:ext cx="2191520" cy="4813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</a:t>
          </a:r>
          <a:r>
            <a:rPr lang="en-US" sz="1500" b="1" dirty="0"/>
            <a:t>    </a:t>
          </a:r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0.45398</cdr:x>
      <cdr:y>0.59831</cdr:y>
    </cdr:from>
    <cdr:to>
      <cdr:x>0.56414</cdr:x>
      <cdr:y>0.70939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857872" y="3103041"/>
          <a:ext cx="936127" cy="576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0.29928</cdr:x>
      <cdr:y>0.44137</cdr:y>
    </cdr:from>
    <cdr:to>
      <cdr:x>0.40245</cdr:x>
      <cdr:y>0.55245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2543213" y="2376680"/>
          <a:ext cx="876743" cy="5981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98,8 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0.11017</cdr:x>
      <cdr:y>0.44446</cdr:y>
    </cdr:from>
    <cdr:to>
      <cdr:x>0.21649</cdr:x>
      <cdr:y>0.55554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936173" y="2393328"/>
          <a:ext cx="903535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98,5 %</a:t>
          </a:r>
          <a:endParaRPr lang="ru-RU" sz="1500" b="1" dirty="0"/>
        </a:p>
      </cdr:txBody>
    </cdr:sp>
  </cdr:relSizeAnchor>
  <cdr:relSizeAnchor xmlns:cdr="http://schemas.openxmlformats.org/drawingml/2006/chartDrawing">
    <cdr:from>
      <cdr:x>0.68273</cdr:x>
      <cdr:y>0.44137</cdr:y>
    </cdr:from>
    <cdr:to>
      <cdr:x>0.78442</cdr:x>
      <cdr:y>0.55245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801762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100 %</a:t>
          </a:r>
        </a:p>
      </cdr:txBody>
    </cdr:sp>
  </cdr:relSizeAnchor>
  <cdr:relSizeAnchor xmlns:cdr="http://schemas.openxmlformats.org/drawingml/2006/chartDrawing">
    <cdr:from>
      <cdr:x>0.5</cdr:x>
      <cdr:y>0.44137</cdr:y>
    </cdr:from>
    <cdr:to>
      <cdr:x>0.60168</cdr:x>
      <cdr:y>0.55245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248943" y="2376680"/>
          <a:ext cx="864066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99,5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0.86627</cdr:x>
      <cdr:y>0.44137</cdr:y>
    </cdr:from>
    <cdr:to>
      <cdr:x>0.96796</cdr:x>
      <cdr:y>0.55245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B06E994-DC7C-406B-A11E-84F16D01EDFF}"/>
            </a:ext>
          </a:extLst>
        </cdr:cNvPr>
        <cdr:cNvSpPr txBox="1"/>
      </cdr:nvSpPr>
      <cdr:spPr>
        <a:xfrm xmlns:a="http://schemas.openxmlformats.org/drawingml/2006/main">
          <a:off x="7361474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100 %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0.28814</cdr:x>
      <cdr:y>0.13155</cdr:y>
    </cdr:from>
    <cdr:to>
      <cdr:x>0.35593</cdr:x>
      <cdr:y>0.19733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8272" y="720080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0.44127</cdr:x>
      <cdr:y>0.48723</cdr:y>
    </cdr:from>
    <cdr:to>
      <cdr:x>0.69916</cdr:x>
      <cdr:y>0.58005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749872" y="2526977"/>
          <a:ext cx="2191520" cy="4813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</a:t>
          </a:r>
          <a:r>
            <a:rPr lang="en-US" sz="1500" b="1" dirty="0"/>
            <a:t>    </a:t>
          </a:r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0.45398</cdr:x>
      <cdr:y>0.59831</cdr:y>
    </cdr:from>
    <cdr:to>
      <cdr:x>0.56414</cdr:x>
      <cdr:y>0.70939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857872" y="3103041"/>
          <a:ext cx="936127" cy="576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0.31004</cdr:x>
      <cdr:y>0.44137</cdr:y>
    </cdr:from>
    <cdr:to>
      <cdr:x>0.41321</cdr:x>
      <cdr:y>0.55245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2634688" y="2376680"/>
          <a:ext cx="876727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100,2 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0.107</cdr:x>
      <cdr:y>0.50143</cdr:y>
    </cdr:from>
    <cdr:to>
      <cdr:x>0.21649</cdr:x>
      <cdr:y>0.556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909279" y="2700100"/>
          <a:ext cx="930429" cy="293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   97,6</a:t>
          </a:r>
          <a:r>
            <a:rPr lang="en-US" sz="1500" b="1" dirty="0" smtClean="0"/>
            <a:t>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0.68273</cdr:x>
      <cdr:y>0.44137</cdr:y>
    </cdr:from>
    <cdr:to>
      <cdr:x>0.78442</cdr:x>
      <cdr:y>0.55245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801762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100 %</a:t>
          </a:r>
          <a:endParaRPr lang="ru-RU" sz="1500" b="1" dirty="0"/>
        </a:p>
      </cdr:txBody>
    </cdr:sp>
  </cdr:relSizeAnchor>
  <cdr:relSizeAnchor xmlns:cdr="http://schemas.openxmlformats.org/drawingml/2006/chartDrawing">
    <cdr:from>
      <cdr:x>0.50277</cdr:x>
      <cdr:y>0.44137</cdr:y>
    </cdr:from>
    <cdr:to>
      <cdr:x>0.60445</cdr:x>
      <cdr:y>0.55245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272444" y="2376680"/>
          <a:ext cx="864065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95,3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0.86627</cdr:x>
      <cdr:y>0.44137</cdr:y>
    </cdr:from>
    <cdr:to>
      <cdr:x>0.96796</cdr:x>
      <cdr:y>0.55245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B06E994-DC7C-406B-A11E-84F16D01EDFF}"/>
            </a:ext>
          </a:extLst>
        </cdr:cNvPr>
        <cdr:cNvSpPr txBox="1"/>
      </cdr:nvSpPr>
      <cdr:spPr>
        <a:xfrm xmlns:a="http://schemas.openxmlformats.org/drawingml/2006/main">
          <a:off x="7361474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100 </a:t>
          </a:r>
          <a:r>
            <a:rPr lang="ru-RU" sz="1500" b="1" dirty="0"/>
            <a:t>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0.28814</cdr:x>
      <cdr:y>0.13155</cdr:y>
    </cdr:from>
    <cdr:to>
      <cdr:x>0.35593</cdr:x>
      <cdr:y>0.19733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8272" y="720080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0.44127</cdr:x>
      <cdr:y>0.48723</cdr:y>
    </cdr:from>
    <cdr:to>
      <cdr:x>0.69916</cdr:x>
      <cdr:y>0.58005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749872" y="2526977"/>
          <a:ext cx="2191520" cy="4813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</a:t>
          </a:r>
          <a:r>
            <a:rPr lang="en-US" sz="1500" b="1" dirty="0"/>
            <a:t>    </a:t>
          </a:r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0.45398</cdr:x>
      <cdr:y>0.59831</cdr:y>
    </cdr:from>
    <cdr:to>
      <cdr:x>0.56414</cdr:x>
      <cdr:y>0.70939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857872" y="3103041"/>
          <a:ext cx="936127" cy="576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0.29995</cdr:x>
      <cdr:y>0.44137</cdr:y>
    </cdr:from>
    <cdr:to>
      <cdr:x>0.40312</cdr:x>
      <cdr:y>0.55245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2548963" y="2376680"/>
          <a:ext cx="876727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100,0 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0.11543</cdr:x>
      <cdr:y>0.44446</cdr:y>
    </cdr:from>
    <cdr:to>
      <cdr:x>0.21638</cdr:x>
      <cdr:y>0.55554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980945" y="2393328"/>
          <a:ext cx="857862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101,4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0.68273</cdr:x>
      <cdr:y>0.44137</cdr:y>
    </cdr:from>
    <cdr:to>
      <cdr:x>0.78442</cdr:x>
      <cdr:y>0.55245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801762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100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0.5</cdr:x>
      <cdr:y>0.44137</cdr:y>
    </cdr:from>
    <cdr:to>
      <cdr:x>0.60168</cdr:x>
      <cdr:y>0.55245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248943" y="2376680"/>
          <a:ext cx="864065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97,1 %</a:t>
          </a:r>
          <a:endParaRPr lang="ru-RU" sz="1500" b="1" dirty="0"/>
        </a:p>
      </cdr:txBody>
    </cdr:sp>
  </cdr:relSizeAnchor>
  <cdr:relSizeAnchor xmlns:cdr="http://schemas.openxmlformats.org/drawingml/2006/chartDrawing">
    <cdr:from>
      <cdr:x>0.86627</cdr:x>
      <cdr:y>0.44137</cdr:y>
    </cdr:from>
    <cdr:to>
      <cdr:x>0.96796</cdr:x>
      <cdr:y>0.55245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B06E994-DC7C-406B-A11E-84F16D01EDFF}"/>
            </a:ext>
          </a:extLst>
        </cdr:cNvPr>
        <cdr:cNvSpPr txBox="1"/>
      </cdr:nvSpPr>
      <cdr:spPr>
        <a:xfrm xmlns:a="http://schemas.openxmlformats.org/drawingml/2006/main">
          <a:off x="7361474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100 </a:t>
          </a:r>
          <a:r>
            <a:rPr lang="ru-RU" sz="1500" b="1" dirty="0"/>
            <a:t>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0.28814</cdr:x>
      <cdr:y>0.13155</cdr:y>
    </cdr:from>
    <cdr:to>
      <cdr:x>0.35593</cdr:x>
      <cdr:y>0.19733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8272" y="720080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0.44127</cdr:x>
      <cdr:y>0.48723</cdr:y>
    </cdr:from>
    <cdr:to>
      <cdr:x>0.69916</cdr:x>
      <cdr:y>0.58005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749872" y="2526977"/>
          <a:ext cx="2191520" cy="4813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</a:t>
          </a:r>
          <a:r>
            <a:rPr lang="en-US" sz="1500" b="1" dirty="0"/>
            <a:t>    </a:t>
          </a:r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0.45398</cdr:x>
      <cdr:y>0.59831</cdr:y>
    </cdr:from>
    <cdr:to>
      <cdr:x>0.56414</cdr:x>
      <cdr:y>0.70939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857872" y="3103041"/>
          <a:ext cx="936127" cy="576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            </a:t>
          </a:r>
        </a:p>
      </cdr:txBody>
    </cdr:sp>
  </cdr:relSizeAnchor>
  <cdr:relSizeAnchor xmlns:cdr="http://schemas.openxmlformats.org/drawingml/2006/chartDrawing">
    <cdr:from>
      <cdr:x>0.30107</cdr:x>
      <cdr:y>0.44137</cdr:y>
    </cdr:from>
    <cdr:to>
      <cdr:x>0.40424</cdr:x>
      <cdr:y>0.55245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2558488" y="2376680"/>
          <a:ext cx="876727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100,5 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0.1094</cdr:x>
      <cdr:y>0.44446</cdr:y>
    </cdr:from>
    <cdr:to>
      <cdr:x>0.21649</cdr:x>
      <cdr:y>0.55554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929699" y="2393328"/>
          <a:ext cx="910009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98,5 %</a:t>
          </a:r>
          <a:endParaRPr lang="ru-RU" sz="1500" b="1" dirty="0"/>
        </a:p>
      </cdr:txBody>
    </cdr:sp>
  </cdr:relSizeAnchor>
  <cdr:relSizeAnchor xmlns:cdr="http://schemas.openxmlformats.org/drawingml/2006/chartDrawing">
    <cdr:from>
      <cdr:x>0.68273</cdr:x>
      <cdr:y>0.44137</cdr:y>
    </cdr:from>
    <cdr:to>
      <cdr:x>0.78442</cdr:x>
      <cdr:y>0.55245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801762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100 %</a:t>
          </a:r>
        </a:p>
      </cdr:txBody>
    </cdr:sp>
  </cdr:relSizeAnchor>
  <cdr:relSizeAnchor xmlns:cdr="http://schemas.openxmlformats.org/drawingml/2006/chartDrawing">
    <cdr:from>
      <cdr:x>0.4929</cdr:x>
      <cdr:y>0.44137</cdr:y>
    </cdr:from>
    <cdr:to>
      <cdr:x>0.59458</cdr:x>
      <cdr:y>0.55245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188624" y="2376680"/>
          <a:ext cx="864065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 smtClean="0"/>
            <a:t>101,0 </a:t>
          </a:r>
          <a:r>
            <a:rPr lang="ru-RU" sz="1500" b="1" dirty="0"/>
            <a:t>%</a:t>
          </a:r>
        </a:p>
      </cdr:txBody>
    </cdr:sp>
  </cdr:relSizeAnchor>
  <cdr:relSizeAnchor xmlns:cdr="http://schemas.openxmlformats.org/drawingml/2006/chartDrawing">
    <cdr:from>
      <cdr:x>0.86627</cdr:x>
      <cdr:y>0.44137</cdr:y>
    </cdr:from>
    <cdr:to>
      <cdr:x>0.96796</cdr:x>
      <cdr:y>0.55245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B06E994-DC7C-406B-A11E-84F16D01EDFF}"/>
            </a:ext>
          </a:extLst>
        </cdr:cNvPr>
        <cdr:cNvSpPr txBox="1"/>
      </cdr:nvSpPr>
      <cdr:spPr>
        <a:xfrm xmlns:a="http://schemas.openxmlformats.org/drawingml/2006/main">
          <a:off x="7361474" y="2376680"/>
          <a:ext cx="864150" cy="598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b="1" dirty="0"/>
            <a:t>100 %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C382E16A-013B-4B03-BB88-C3EB903D4321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9B44DE89-3126-4AE0-A5A1-AE1B922D07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44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14">
              <a:defRPr/>
            </a:pPr>
            <a:fld id="{B8330E28-64DD-4339-AC4D-539BB599FF88}" type="slidenum">
              <a:rPr lang="ru-RU">
                <a:solidFill>
                  <a:prstClr val="black"/>
                </a:solidFill>
                <a:latin typeface="Calibri"/>
              </a:rPr>
              <a:pPr defTabSz="456514">
                <a:defRPr/>
              </a:pPr>
              <a:t>11</a:t>
            </a:fld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3041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14">
              <a:defRPr/>
            </a:pPr>
            <a:fld id="{B8330E28-64DD-4339-AC4D-539BB599FF88}" type="slidenum">
              <a:rPr lang="ru-RU">
                <a:solidFill>
                  <a:prstClr val="black"/>
                </a:solidFill>
                <a:latin typeface="Calibri"/>
              </a:rPr>
              <a:pPr defTabSz="456514">
                <a:defRPr/>
              </a:pPr>
              <a:t>12</a:t>
            </a:fld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3177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14">
              <a:defRPr/>
            </a:pPr>
            <a:fld id="{B8330E28-64DD-4339-AC4D-539BB599FF88}" type="slidenum">
              <a:rPr lang="ru-RU">
                <a:solidFill>
                  <a:prstClr val="black"/>
                </a:solidFill>
                <a:latin typeface="Calibri"/>
              </a:rPr>
              <a:pPr defTabSz="456514">
                <a:defRPr/>
              </a:pPr>
              <a:t>13</a:t>
            </a:fld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0487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546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14">
              <a:defRPr/>
            </a:pPr>
            <a:fld id="{B8330E28-64DD-4339-AC4D-539BB599FF88}" type="slidenum">
              <a:rPr lang="ru-RU">
                <a:solidFill>
                  <a:prstClr val="black"/>
                </a:solidFill>
                <a:latin typeface="Calibri"/>
              </a:rPr>
              <a:pPr defTabSz="456514">
                <a:defRPr/>
              </a:pPr>
              <a:t>3</a:t>
            </a:fld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032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13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131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31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14">
              <a:defRPr/>
            </a:pPr>
            <a:fld id="{B8330E28-64DD-4339-AC4D-539BB599FF88}" type="slidenum">
              <a:rPr lang="ru-RU">
                <a:solidFill>
                  <a:prstClr val="black"/>
                </a:solidFill>
                <a:latin typeface="Calibri"/>
              </a:rPr>
              <a:pPr defTabSz="456514">
                <a:defRPr/>
              </a:pPr>
              <a:t>7</a:t>
            </a:fld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317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14">
              <a:defRPr/>
            </a:pPr>
            <a:fld id="{B8330E28-64DD-4339-AC4D-539BB599FF88}" type="slidenum">
              <a:rPr lang="ru-RU">
                <a:solidFill>
                  <a:prstClr val="black"/>
                </a:solidFill>
                <a:latin typeface="Calibri"/>
              </a:rPr>
              <a:pPr defTabSz="456514">
                <a:defRPr/>
              </a:pPr>
              <a:t>9</a:t>
            </a:fld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8704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514">
              <a:defRPr/>
            </a:pPr>
            <a:fld id="{B8330E28-64DD-4339-AC4D-539BB599FF88}" type="slidenum">
              <a:rPr lang="ru-RU">
                <a:solidFill>
                  <a:prstClr val="black"/>
                </a:solidFill>
                <a:latin typeface="Calibri"/>
              </a:rPr>
              <a:pPr defTabSz="456514">
                <a:defRPr/>
              </a:pPr>
              <a:t>10</a:t>
            </a:fld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1665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t>03.05.2024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t>03.05.2024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t>03.05.2024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t>03.05.2024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t>03.05.2024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t>03.05.2024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2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521672" y="3107645"/>
            <a:ext cx="10492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cap="all" dirty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Бюджет министерства ОБРАЗОВАНИЯ И НАУКИ мурманской области для граждан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5054094" y="5212655"/>
            <a:ext cx="6960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Исполнение  за  1  </a:t>
            </a:r>
            <a:r>
              <a:rPr lang="ru-RU" sz="1600" b="1" cap="all" dirty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квартал 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2024 </a:t>
            </a:r>
            <a:r>
              <a:rPr lang="ru-RU" sz="1600" b="1" cap="all" dirty="0" err="1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годА</a:t>
            </a:r>
            <a:endParaRPr lang="ru-RU" sz="16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4343400" y="5070229"/>
            <a:ext cx="535423" cy="47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Скругленный прямоугольник 62"/>
          <p:cNvSpPr/>
          <p:nvPr/>
        </p:nvSpPr>
        <p:spPr>
          <a:xfrm>
            <a:off x="-23501" y="934448"/>
            <a:ext cx="12239626" cy="6273963"/>
          </a:xfrm>
          <a:prstGeom prst="roundRect">
            <a:avLst>
              <a:gd name="adj" fmla="val 3292"/>
            </a:avLst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50442" y="62799"/>
            <a:ext cx="11891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ДОСТИЖЕНИЕ ЦЕЛЕВЫХ ПОКАЗАТЕЛЕЙ ПО ЗАРАБОТНОЙ ПЛАТЕ В СООТВЕТСТВИИ С УКАЗАМИ ПРЕЗИДЕНТА РОССИЙСКОЙ ФЕДЕРАЦИИ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2" name="Скругленный прямоугольник 109">
            <a:extLst>
              <a:ext uri="{FF2B5EF4-FFF2-40B4-BE49-F238E27FC236}">
                <a16:creationId xmlns:a16="http://schemas.microsoft.com/office/drawing/2014/main" xmlns="" id="{B5E6BCFA-40CA-4752-B340-D26D42980103}"/>
              </a:ext>
            </a:extLst>
          </p:cNvPr>
          <p:cNvSpPr/>
          <p:nvPr/>
        </p:nvSpPr>
        <p:spPr>
          <a:xfrm>
            <a:off x="1050825" y="770686"/>
            <a:ext cx="10388878" cy="592448"/>
          </a:xfrm>
          <a:prstGeom prst="roundRect">
            <a:avLst>
              <a:gd name="adj" fmla="val 13170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ExtraBold" panose="00000900000000000000" pitchFamily="50" charset="-52"/>
                <a:ea typeface="+mn-ea"/>
                <a:cs typeface="+mn-cs"/>
              </a:rPr>
              <a:t>Педагогические работники школ – не менее 100 % от средней заработной платы по региону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graphicFrame>
        <p:nvGraphicFramePr>
          <p:cNvPr id="13" name="Диаграмма 5">
            <a:extLst>
              <a:ext uri="{FF2B5EF4-FFF2-40B4-BE49-F238E27FC236}">
                <a16:creationId xmlns:a16="http://schemas.microsoft.com/office/drawing/2014/main" xmlns="" id="{D47248E0-8328-4A4D-88A0-F489F31EE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966075"/>
              </p:ext>
            </p:extLst>
          </p:nvPr>
        </p:nvGraphicFramePr>
        <p:xfrm>
          <a:off x="1847368" y="1685650"/>
          <a:ext cx="8497887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26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Скругленный прямоугольник 62"/>
          <p:cNvSpPr/>
          <p:nvPr/>
        </p:nvSpPr>
        <p:spPr>
          <a:xfrm>
            <a:off x="1" y="925349"/>
            <a:ext cx="12239626" cy="6273963"/>
          </a:xfrm>
          <a:prstGeom prst="roundRect">
            <a:avLst>
              <a:gd name="adj" fmla="val 3292"/>
            </a:avLst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50442" y="62799"/>
            <a:ext cx="11891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ДОСТИЖЕНИЕ ЦЕЛЕВЫХ ПОКАЗАТЕЛЕЙ ПО ЗАРАБОТНОЙ ПЛАТЕ В СООТВЕТСТВИИ С УКАЗАМИ ПРЕЗИДЕНТА РОССИЙСКОЙ ФЕДЕРАЦИИ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2" name="Скругленный прямоугольник 109">
            <a:extLst>
              <a:ext uri="{FF2B5EF4-FFF2-40B4-BE49-F238E27FC236}">
                <a16:creationId xmlns:a16="http://schemas.microsoft.com/office/drawing/2014/main" xmlns="" id="{B5E6BCFA-40CA-4752-B340-D26D42980103}"/>
              </a:ext>
            </a:extLst>
          </p:cNvPr>
          <p:cNvSpPr/>
          <p:nvPr/>
        </p:nvSpPr>
        <p:spPr>
          <a:xfrm>
            <a:off x="1050825" y="934448"/>
            <a:ext cx="10388878" cy="622340"/>
          </a:xfrm>
          <a:prstGeom prst="roundRect">
            <a:avLst>
              <a:gd name="adj" fmla="val 13170"/>
            </a:avLst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ExtraBold" panose="00000900000000000000" pitchFamily="50" charset="-52"/>
                <a:ea typeface="+mn-ea"/>
                <a:cs typeface="+mn-cs"/>
              </a:rPr>
              <a:t>Педагогические работники детских садов – не менее 100 % от средней заработной платы работников школ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graphicFrame>
        <p:nvGraphicFramePr>
          <p:cNvPr id="13" name="Диаграмма 5">
            <a:extLst>
              <a:ext uri="{FF2B5EF4-FFF2-40B4-BE49-F238E27FC236}">
                <a16:creationId xmlns:a16="http://schemas.microsoft.com/office/drawing/2014/main" xmlns="" id="{D47248E0-8328-4A4D-88A0-F489F31EE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365652"/>
              </p:ext>
            </p:extLst>
          </p:nvPr>
        </p:nvGraphicFramePr>
        <p:xfrm>
          <a:off x="1847368" y="1685650"/>
          <a:ext cx="8497887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970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Скругленный прямоугольник 62"/>
          <p:cNvSpPr/>
          <p:nvPr/>
        </p:nvSpPr>
        <p:spPr>
          <a:xfrm>
            <a:off x="1" y="925349"/>
            <a:ext cx="12239626" cy="6273963"/>
          </a:xfrm>
          <a:prstGeom prst="roundRect">
            <a:avLst>
              <a:gd name="adj" fmla="val 3292"/>
            </a:avLst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50442" y="62799"/>
            <a:ext cx="11891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ДОСТИЖЕНИЕ ЦЕЛЕВЫХ ПОКАЗАТЕЛЕЙ ПО ЗАРАБОТНОЙ ПЛАТЕ В СООТВЕТСТВИИ С УКАЗАМИ ПРЕЗИДЕНТА РОССИЙСКОЙ ФЕДЕРАЦИИ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2" name="Скругленный прямоугольник 109">
            <a:extLst>
              <a:ext uri="{FF2B5EF4-FFF2-40B4-BE49-F238E27FC236}">
                <a16:creationId xmlns:a16="http://schemas.microsoft.com/office/drawing/2014/main" xmlns="" id="{B5E6BCFA-40CA-4752-B340-D26D42980103}"/>
              </a:ext>
            </a:extLst>
          </p:cNvPr>
          <p:cNvSpPr/>
          <p:nvPr/>
        </p:nvSpPr>
        <p:spPr>
          <a:xfrm>
            <a:off x="1050825" y="934448"/>
            <a:ext cx="10388878" cy="622340"/>
          </a:xfrm>
          <a:prstGeom prst="roundRect">
            <a:avLst>
              <a:gd name="adj" fmla="val 13170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ExtraBold" panose="00000900000000000000" pitchFamily="50" charset="-52"/>
                <a:ea typeface="+mn-ea"/>
                <a:cs typeface="+mn-cs"/>
              </a:rPr>
              <a:t>Педагогические работники организаций дополнительного образования детей не менее 100 % от средней заработной платы учителей школ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graphicFrame>
        <p:nvGraphicFramePr>
          <p:cNvPr id="13" name="Диаграмма 5">
            <a:extLst>
              <a:ext uri="{FF2B5EF4-FFF2-40B4-BE49-F238E27FC236}">
                <a16:creationId xmlns:a16="http://schemas.microsoft.com/office/drawing/2014/main" xmlns="" id="{D47248E0-8328-4A4D-88A0-F489F31EE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763441"/>
              </p:ext>
            </p:extLst>
          </p:nvPr>
        </p:nvGraphicFramePr>
        <p:xfrm>
          <a:off x="1847368" y="1685650"/>
          <a:ext cx="8497887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49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Скругленный прямоугольник 62"/>
          <p:cNvSpPr/>
          <p:nvPr/>
        </p:nvSpPr>
        <p:spPr>
          <a:xfrm>
            <a:off x="1" y="925349"/>
            <a:ext cx="12239626" cy="6273963"/>
          </a:xfrm>
          <a:prstGeom prst="roundRect">
            <a:avLst>
              <a:gd name="adj" fmla="val 3292"/>
            </a:avLst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50442" y="62799"/>
            <a:ext cx="11891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ДОСТИЖЕНИЕ ЦЕЛЕВЫХ ПОКАЗАТЕЛЕЙ ПО ЗАРАБОТНОЙ ПЛАТЕ В СООТВЕТСТВИИ С УКАЗАМИ ПРЕЗИДЕНТА РОССИЙСКОЙ ФЕДЕРАЦИИ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2" name="Скругленный прямоугольник 109">
            <a:extLst>
              <a:ext uri="{FF2B5EF4-FFF2-40B4-BE49-F238E27FC236}">
                <a16:creationId xmlns:a16="http://schemas.microsoft.com/office/drawing/2014/main" xmlns="" id="{B5E6BCFA-40CA-4752-B340-D26D42980103}"/>
              </a:ext>
            </a:extLst>
          </p:cNvPr>
          <p:cNvSpPr/>
          <p:nvPr/>
        </p:nvSpPr>
        <p:spPr>
          <a:xfrm>
            <a:off x="1050825" y="934448"/>
            <a:ext cx="10388878" cy="622340"/>
          </a:xfrm>
          <a:prstGeom prst="roundRect">
            <a:avLst>
              <a:gd name="adj" fmla="val 13170"/>
            </a:avLst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uller Narrow ExtraBold" panose="00000900000000000000" pitchFamily="50" charset="-52"/>
                <a:ea typeface="+mn-ea"/>
                <a:cs typeface="+mn-cs"/>
              </a:rPr>
              <a:t>Мастера и преподаватели СПО – не менее 100 % от средней заработной платы по региону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graphicFrame>
        <p:nvGraphicFramePr>
          <p:cNvPr id="13" name="Диаграмма 5">
            <a:extLst>
              <a:ext uri="{FF2B5EF4-FFF2-40B4-BE49-F238E27FC236}">
                <a16:creationId xmlns:a16="http://schemas.microsoft.com/office/drawing/2014/main" xmlns="" id="{D47248E0-8328-4A4D-88A0-F489F31EE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032523"/>
              </p:ext>
            </p:extLst>
          </p:nvPr>
        </p:nvGraphicFramePr>
        <p:xfrm>
          <a:off x="1847368" y="1685650"/>
          <a:ext cx="8497887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93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82045" y="6999263"/>
            <a:ext cx="2166633" cy="181944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41" name="Прямоугольник 36"/>
          <p:cNvSpPr>
            <a:spLocks noChangeArrowheads="1"/>
          </p:cNvSpPr>
          <p:nvPr/>
        </p:nvSpPr>
        <p:spPr bwMode="auto">
          <a:xfrm>
            <a:off x="220170" y="4549"/>
            <a:ext cx="11509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Muller Narrow Light" pitchFamily="2" charset="0"/>
              </a:rPr>
              <a:t>РЕАЛИЗАЦИЯ НАЦИОНАЛЬНОГО ПРОЕКТА «ОБРАЗОВАНИЕ»</a:t>
            </a:r>
            <a:endParaRPr lang="ru-RU" sz="2400" dirty="0">
              <a:latin typeface="Muller Narrow Light" pitchFamily="2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052583"/>
              </p:ext>
            </p:extLst>
          </p:nvPr>
        </p:nvGraphicFramePr>
        <p:xfrm>
          <a:off x="126748" y="470442"/>
          <a:ext cx="12041109" cy="4467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6386"/>
                <a:gridCol w="1651278"/>
                <a:gridCol w="1584356"/>
                <a:gridCol w="1539089"/>
              </a:tblGrid>
              <a:tr h="44074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2200" b="1" kern="1200" dirty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ВСЕГО по </a:t>
                      </a:r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национальному проекту, </a:t>
                      </a:r>
                      <a:r>
                        <a:rPr lang="ru-RU" sz="2200" b="1" kern="1200" dirty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в том числе по </a:t>
                      </a:r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региональным проектам:</a:t>
                      </a:r>
                      <a:endParaRPr lang="ru-RU" sz="2200" b="1" kern="1200" dirty="0">
                        <a:solidFill>
                          <a:schemeClr val="tx1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Всего, тыс. рублей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8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200" b="1" kern="1200" dirty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план</a:t>
                      </a:r>
                    </a:p>
                  </a:txBody>
                  <a:tcPr marL="5820" marR="5820" marT="5820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200" b="1" kern="1200" dirty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факт</a:t>
                      </a:r>
                    </a:p>
                  </a:txBody>
                  <a:tcPr marL="5820" marR="5820" marT="5820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200" b="1" kern="1200" dirty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Степень освоения средств,</a:t>
                      </a:r>
                      <a:br>
                        <a:rPr lang="ru-RU" sz="2200" b="1" kern="1200" dirty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</a:br>
                      <a:r>
                        <a:rPr lang="ru-RU" sz="2200" b="1" kern="1200" dirty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%</a:t>
                      </a:r>
                    </a:p>
                  </a:txBody>
                  <a:tcPr marL="5820" marR="5820" marT="5820" marB="0" anchor="ctr" anchorCtr="1"/>
                </a:tc>
              </a:tr>
              <a:tr h="440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229 762,38</a:t>
                      </a:r>
                      <a:endParaRPr lang="ru-RU" sz="2200" b="1" kern="1200" dirty="0">
                        <a:solidFill>
                          <a:schemeClr val="tx1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21 147,29</a:t>
                      </a:r>
                      <a:endParaRPr lang="ru-RU" sz="2200" b="1" kern="1200" dirty="0">
                        <a:solidFill>
                          <a:schemeClr val="tx1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9,2</a:t>
                      </a:r>
                      <a:endParaRPr lang="ru-RU" sz="2200" b="1" kern="1200" dirty="0">
                        <a:solidFill>
                          <a:schemeClr val="tx1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</a:tr>
              <a:tr h="3774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Региональный проект </a:t>
                      </a:r>
                      <a:r>
                        <a:rPr lang="ru-RU" sz="2000" b="1" kern="1200" dirty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«Современная школа»</a:t>
                      </a: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62 592,70</a:t>
                      </a:r>
                      <a:endParaRPr lang="ru-RU" sz="2000" b="1" kern="1200" dirty="0">
                        <a:solidFill>
                          <a:schemeClr val="accent5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0,00</a:t>
                      </a:r>
                      <a:endParaRPr lang="ru-RU" sz="2000" b="1" kern="1200" dirty="0">
                        <a:solidFill>
                          <a:schemeClr val="accent5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0</a:t>
                      </a:r>
                      <a:endParaRPr lang="ru-RU" sz="2000" b="1" kern="1200" dirty="0">
                        <a:solidFill>
                          <a:schemeClr val="accent5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</a:tr>
              <a:tr h="41563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Региональный проект «</a:t>
                      </a:r>
                      <a:r>
                        <a:rPr lang="ru-RU" sz="2000" b="1" kern="1200" dirty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Успех каждого ребенка»</a:t>
                      </a: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8 338,60</a:t>
                      </a:r>
                      <a:endParaRPr lang="ru-RU" sz="2000" b="1" kern="1200" dirty="0">
                        <a:solidFill>
                          <a:srgbClr val="0082C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2 534,21</a:t>
                      </a:r>
                      <a:endParaRPr lang="ru-RU" sz="2000" b="1" kern="1200" dirty="0">
                        <a:solidFill>
                          <a:srgbClr val="0082C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30,4</a:t>
                      </a:r>
                      <a:endParaRPr lang="ru-RU" sz="2000" b="1" kern="1200" dirty="0">
                        <a:solidFill>
                          <a:srgbClr val="0082C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</a:tr>
              <a:tr h="43938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Региональный проект  </a:t>
                      </a:r>
                      <a:r>
                        <a:rPr lang="ru-RU" sz="2000" b="1" kern="1200" dirty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«Цифровая образовательная среда»</a:t>
                      </a: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79 823,50</a:t>
                      </a:r>
                      <a:endParaRPr lang="ru-RU" sz="2000" b="1" kern="1200" dirty="0">
                        <a:solidFill>
                          <a:srgbClr val="0082C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0,00</a:t>
                      </a:r>
                      <a:endParaRPr lang="ru-RU" sz="2000" b="1" kern="1200" dirty="0">
                        <a:solidFill>
                          <a:srgbClr val="0082C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rgbClr val="0082C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0</a:t>
                      </a:r>
                      <a:endParaRPr lang="ru-RU" sz="2000" b="1" kern="1200" dirty="0">
                        <a:solidFill>
                          <a:srgbClr val="0082C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</a:tr>
              <a:tr h="5937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Региональный проект  «Патриотическое воспитание граждан Российской Федерации («Патриотическое воспитание»)»</a:t>
                      </a:r>
                      <a:endParaRPr lang="ru-RU" sz="2000" b="1" kern="1200" dirty="0">
                        <a:solidFill>
                          <a:schemeClr val="accent5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79 007,58</a:t>
                      </a:r>
                      <a:endParaRPr lang="ru-RU" sz="2000" b="1" kern="1200" dirty="0">
                        <a:solidFill>
                          <a:schemeClr val="accent5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18 613,08</a:t>
                      </a:r>
                      <a:endParaRPr lang="ru-RU" sz="2000" b="1" kern="1200" dirty="0">
                        <a:solidFill>
                          <a:schemeClr val="accent5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 smtClean="0">
                          <a:solidFill>
                            <a:schemeClr val="accent5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23,6</a:t>
                      </a:r>
                      <a:endParaRPr lang="ru-RU" sz="2000" b="1" kern="1200" dirty="0">
                        <a:solidFill>
                          <a:schemeClr val="accent5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 marL="5820" marR="5820" marT="58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7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2697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718517" y="2609711"/>
            <a:ext cx="9108873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3600" b="1" dirty="0">
                <a:solidFill>
                  <a:schemeClr val="bg1"/>
                </a:solidFill>
                <a:latin typeface="Muller Narrow ExtraBold" pitchFamily="2" charset="0"/>
              </a:rPr>
              <a:t>Контактная информация:</a:t>
            </a:r>
          </a:p>
          <a:p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Министерство образования и науки</a:t>
            </a:r>
          </a:p>
          <a:p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Мурманской области</a:t>
            </a:r>
          </a:p>
          <a:p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Адрес: ул. Трудовых резервов, д.4,</a:t>
            </a:r>
          </a:p>
          <a:p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г. Мурманск, 183025,</a:t>
            </a:r>
          </a:p>
          <a:p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Тел. (8152) 44-63-77, факс (8152) 44-03-20,</a:t>
            </a:r>
          </a:p>
          <a:p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ОКПО 00099665, ОГРН 1025100836177,</a:t>
            </a:r>
          </a:p>
          <a:p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ИНН/КПП 5191501244/519001001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036919" y="5001917"/>
            <a:ext cx="2890321" cy="1849755"/>
            <a:chOff x="4512898" y="6478015"/>
            <a:chExt cx="2890321" cy="1849755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4515986" y="6478015"/>
              <a:ext cx="2887233" cy="1849755"/>
              <a:chOff x="4327025" y="4141623"/>
              <a:chExt cx="2887233" cy="1849755"/>
            </a:xfrm>
          </p:grpSpPr>
          <p:sp>
            <p:nvSpPr>
              <p:cNvPr id="11" name="Надпись 2"/>
              <p:cNvSpPr txBox="1">
                <a:spLocks noChangeArrowheads="1"/>
              </p:cNvSpPr>
              <p:nvPr/>
            </p:nvSpPr>
            <p:spPr bwMode="auto">
              <a:xfrm>
                <a:off x="4549962" y="4141623"/>
                <a:ext cx="2664296" cy="184975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ru-RU" sz="1800" dirty="0">
                    <a:effectLst/>
                    <a:latin typeface="Arial"/>
                    <a:ea typeface="Calibri"/>
                    <a:cs typeface="Times New Roman"/>
                  </a:rPr>
                  <a:t> </a:t>
                </a:r>
                <a:r>
                  <a:rPr lang="en-US" sz="1800" b="1" dirty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minobr.gov-murman.ru </a:t>
                </a:r>
                <a:endParaRPr lang="ru-RU" sz="1800" dirty="0">
                  <a:solidFill>
                    <a:schemeClr val="bg1"/>
                  </a:solidFill>
                  <a:effectLst/>
                  <a:latin typeface="Muller Narrow Light" pitchFamily="50" charset="-52"/>
                  <a:ea typeface="Calibri"/>
                  <a:cs typeface="Times New Roman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ru-RU" sz="1800" b="1" dirty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Times New Roman"/>
                  </a:rPr>
                  <a:t>  </a:t>
                </a:r>
                <a:r>
                  <a:rPr lang="ru-RU" sz="1800" b="1" dirty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 </a:t>
                </a:r>
                <a:r>
                  <a:rPr lang="en-US" sz="1800" b="1" dirty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 </a:t>
                </a:r>
                <a:r>
                  <a:rPr lang="en-US" b="1" dirty="0">
                    <a:solidFill>
                      <a:schemeClr val="bg1"/>
                    </a:solidFill>
                    <a:latin typeface="Muller Narrow Light" pitchFamily="50" charset="-52"/>
                    <a:ea typeface="Calibri"/>
                    <a:cs typeface="Arial"/>
                  </a:rPr>
                  <a:t>@</a:t>
                </a:r>
                <a:r>
                  <a:rPr lang="en-US" sz="1800" b="1" dirty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_minobr_51</a:t>
                </a:r>
                <a:endParaRPr lang="ru-RU" sz="1100" dirty="0">
                  <a:solidFill>
                    <a:schemeClr val="bg1"/>
                  </a:solidFill>
                  <a:effectLst/>
                  <a:latin typeface="Muller Narrow Light" pitchFamily="50" charset="-52"/>
                  <a:ea typeface="Calibri"/>
                  <a:cs typeface="Times New Roman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ru-RU" sz="1800" b="1" dirty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  </a:t>
                </a:r>
                <a:r>
                  <a:rPr lang="en-US" sz="1800" b="1" dirty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vk.com/minobr51</a:t>
                </a:r>
                <a:endParaRPr lang="ru-RU" sz="1100" dirty="0">
                  <a:solidFill>
                    <a:schemeClr val="bg1"/>
                  </a:solidFill>
                  <a:effectLst/>
                  <a:latin typeface="Muller Narrow Light" pitchFamily="50" charset="-52"/>
                  <a:ea typeface="Calibri"/>
                  <a:cs typeface="Times New Roman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1600" b="1" dirty="0">
                    <a:solidFill>
                      <a:srgbClr val="5F497A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 </a:t>
                </a:r>
                <a:endParaRPr lang="ru-RU" sz="1100" dirty="0">
                  <a:effectLst/>
                  <a:latin typeface="Muller Narrow Light" pitchFamily="50" charset="-52"/>
                  <a:ea typeface="Calibri"/>
                  <a:cs typeface="Times New Roman"/>
                </a:endParaRPr>
              </a:p>
            </p:txBody>
          </p:sp>
          <p:pic>
            <p:nvPicPr>
              <p:cNvPr id="13" name="Рисунок 12" descr="H:\02_Управление БРиБП\21_ОТКРЫТЫЙ БЮДЖЕТ\2019\ФИНАНСОВАЯ ГРАМОТНОСТЬ\Материалы\image.jpg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471" b="48382" l="1324" r="48088">
                            <a14:foregroundMark x1="13382" y1="21324" x2="21912" y2="28676"/>
                            <a14:foregroundMark x1="27647" y1="29118" x2="37647" y2="19265"/>
                            <a14:foregroundMark x1="25147" y1="17206" x2="25147" y2="26618"/>
                            <a14:foregroundMark x1="10735" y1="17941" x2="15441" y2="24412"/>
                            <a14:foregroundMark x1="32353" y1="27794" x2="37500" y2="33088"/>
                            <a14:foregroundMark x1="37500" y1="30294" x2="40147" y2="3382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37" t="1513" r="51816" b="51512"/>
              <a:stretch/>
            </p:blipFill>
            <p:spPr bwMode="auto">
              <a:xfrm>
                <a:off x="4327025" y="4959032"/>
                <a:ext cx="302780" cy="304257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4" name="Рисунок 6" descr="лого.bmp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0" b="100000" l="0" r="100000">
                            <a14:foregroundMark x1="8140" y1="5294" x2="8140" y2="5294"/>
                            <a14:foregroundMark x1="45349" y1="5294" x2="45349" y2="5294"/>
                            <a14:foregroundMark x1="45736" y1="87059" x2="45736" y2="87059"/>
                            <a14:foregroundMark x1="4264" y1="87059" x2="4264" y2="87059"/>
                            <a14:foregroundMark x1="24419" y1="93529" x2="24419" y2="93529"/>
                            <a14:foregroundMark x1="9302" y1="40588" x2="9302" y2="40588"/>
                            <a14:foregroundMark x1="35659" y1="31765" x2="35659" y2="31765"/>
                            <a14:foregroundMark x1="25581" y1="27059" x2="25581" y2="27059"/>
                            <a14:foregroundMark x1="34884" y1="7059" x2="34884" y2="7059"/>
                            <a14:foregroundMark x1="3876" y1="16471" x2="3876" y2="16471"/>
                            <a14:foregroundMark x1="3488" y1="3529" x2="3488" y2="3529"/>
                            <a14:foregroundMark x1="3101" y1="38824" x2="3101" y2="38824"/>
                            <a14:foregroundMark x1="1938" y1="62353" x2="1938" y2="62353"/>
                            <a14:foregroundMark x1="3488" y1="79412" x2="3488" y2="79412"/>
                            <a14:foregroundMark x1="16279" y1="71176" x2="16279" y2="71176"/>
                            <a14:foregroundMark x1="31008" y1="70588" x2="31008" y2="70588"/>
                            <a14:foregroundMark x1="48062" y1="51765" x2="48062" y2="51765"/>
                            <a14:foregroundMark x1="48062" y1="29412" x2="48062" y2="29412"/>
                            <a14:foregroundMark x1="46899" y1="14706" x2="46899" y2="14706"/>
                            <a14:foregroundMark x1="30233" y1="8235" x2="30233" y2="8235"/>
                            <a14:foregroundMark x1="26357" y1="4118" x2="26357" y2="4118"/>
                            <a14:foregroundMark x1="17054" y1="3529" x2="17054" y2="3529"/>
                            <a14:foregroundMark x1="13953" y1="11176" x2="13953" y2="11176"/>
                            <a14:foregroundMark x1="10465" y1="28235" x2="10465" y2="28235"/>
                            <a14:foregroundMark x1="15116" y1="31765" x2="15116" y2="31765"/>
                            <a14:foregroundMark x1="21318" y1="40588" x2="21318" y2="40588"/>
                            <a14:foregroundMark x1="31395" y1="42941" x2="31395" y2="42941"/>
                            <a14:foregroundMark x1="31008" y1="57059" x2="31008" y2="57059"/>
                            <a14:foregroundMark x1="25581" y1="62941" x2="25581" y2="62941"/>
                            <a14:foregroundMark x1="20543" y1="71765" x2="20543" y2="71765"/>
                            <a14:foregroundMark x1="13178" y1="85294" x2="13178" y2="85294"/>
                            <a14:foregroundMark x1="11628" y1="60000" x2="11628" y2="60000"/>
                            <a14:foregroundMark x1="23643" y1="48235" x2="23643" y2="48235"/>
                            <a14:foregroundMark x1="25581" y1="74706" x2="25969" y2="76471"/>
                            <a14:foregroundMark x1="31783" y1="90000" x2="31783" y2="90000"/>
                            <a14:foregroundMark x1="41473" y1="84118" x2="41473" y2="84118"/>
                            <a14:foregroundMark x1="45349" y1="71765" x2="45349" y2="71765"/>
                            <a14:foregroundMark x1="47674" y1="59412" x2="47674" y2="59412"/>
                            <a14:foregroundMark x1="47674" y1="41765" x2="47674" y2="41765"/>
                            <a14:foregroundMark x1="44186" y1="34118" x2="44186" y2="34118"/>
                            <a14:foregroundMark x1="41860" y1="41176" x2="40698" y2="42941"/>
                            <a14:foregroundMark x1="40698" y1="15882" x2="40698" y2="15882"/>
                            <a14:foregroundMark x1="42248" y1="11765" x2="42248" y2="11765"/>
                            <a14:foregroundMark x1="25194" y1="12941" x2="25194" y2="12941"/>
                            <a14:foregroundMark x1="19767" y1="20000" x2="19767" y2="20000"/>
                            <a14:foregroundMark x1="20930" y1="28235" x2="22868" y2="28824"/>
                            <a14:foregroundMark x1="29070" y1="31176" x2="29070" y2="31176"/>
                            <a14:foregroundMark x1="30620" y1="33529" x2="34496" y2="44706"/>
                            <a14:foregroundMark x1="18992" y1="48235" x2="18992" y2="48235"/>
                            <a14:foregroundMark x1="20930" y1="59412" x2="20930" y2="59412"/>
                            <a14:foregroundMark x1="27907" y1="55882" x2="27907" y2="55882"/>
                            <a14:foregroundMark x1="34884" y1="69412" x2="34884" y2="69412"/>
                            <a14:foregroundMark x1="34109" y1="81765" x2="34109" y2="81765"/>
                            <a14:foregroundMark x1="38372" y1="86471" x2="38372" y2="86471"/>
                            <a14:foregroundMark x1="32558" y1="84118" x2="32558" y2="84118"/>
                            <a14:foregroundMark x1="26357" y1="85294" x2="26357" y2="85294"/>
                            <a14:foregroundMark x1="27132" y1="78824" x2="27907" y2="75294"/>
                            <a14:foregroundMark x1="31783" y1="68824" x2="31395" y2="67059"/>
                            <a14:foregroundMark x1="32558" y1="64706" x2="32558" y2="64706"/>
                            <a14:foregroundMark x1="33333" y1="59412" x2="33333" y2="59412"/>
                            <a14:foregroundMark x1="34884" y1="56471" x2="34884" y2="56471"/>
                            <a14:foregroundMark x1="27519" y1="71176" x2="27519" y2="71176"/>
                            <a14:foregroundMark x1="16279" y1="73529" x2="16279" y2="73529"/>
                            <a14:foregroundMark x1="13566" y1="67647" x2="13566" y2="67647"/>
                            <a14:foregroundMark x1="14729" y1="54706" x2="14729" y2="54706"/>
                            <a14:foregroundMark x1="12016" y1="45882" x2="12016" y2="45882"/>
                            <a14:foregroundMark x1="5039" y1="27647" x2="5039" y2="27647"/>
                            <a14:foregroundMark x1="7752" y1="17647" x2="7752" y2="17647"/>
                            <a14:foregroundMark x1="6589" y1="7647" x2="6589" y2="7647"/>
                            <a14:foregroundMark x1="25581" y1="29412" x2="25581" y2="29412"/>
                            <a14:foregroundMark x1="37209" y1="77059" x2="37209" y2="77059"/>
                            <a14:foregroundMark x1="10853" y1="54118" x2="10853" y2="54118"/>
                            <a14:foregroundMark x1="18992" y1="61176" x2="18992" y2="61176"/>
                            <a14:foregroundMark x1="22093" y1="18824" x2="22093" y2="18824"/>
                            <a14:foregroundMark x1="24806" y1="11765" x2="24806" y2="11765"/>
                            <a14:foregroundMark x1="28295" y1="9412" x2="28295" y2="9412"/>
                            <a14:foregroundMark x1="32946" y1="13529" x2="34496" y2="13529"/>
                            <a14:foregroundMark x1="39147" y1="16471" x2="39147" y2="16471"/>
                            <a14:foregroundMark x1="39147" y1="21176" x2="39147" y2="21176"/>
                            <a14:foregroundMark x1="42248" y1="30588" x2="42248" y2="30588"/>
                            <a14:foregroundMark x1="43023" y1="24706" x2="43023" y2="24706"/>
                            <a14:foregroundMark x1="26357" y1="38824" x2="26357" y2="38824"/>
                            <a14:foregroundMark x1="6202" y1="18824" x2="6202" y2="18824"/>
                            <a14:foregroundMark x1="6977" y1="10000" x2="6977" y2="10000"/>
                            <a14:foregroundMark x1="8915" y1="5294" x2="8915" y2="5294"/>
                            <a14:foregroundMark x1="15116" y1="7059" x2="15116" y2="7059"/>
                            <a14:foregroundMark x1="14729" y1="42941" x2="14729" y2="42941"/>
                            <a14:foregroundMark x1="4651" y1="43529" x2="4651" y2="43529"/>
                            <a14:foregroundMark x1="46512" y1="5294" x2="46512" y2="5294"/>
                            <a14:foregroundMark x1="37597" y1="7059" x2="37597" y2="7059"/>
                            <a14:foregroundMark x1="25194" y1="97647" x2="25194" y2="97647"/>
                          </a14:backgroundRemoval>
                        </a14:imgEffect>
                      </a14:imgLayer>
                    </a14:imgProps>
                  </a:ext>
                </a:extLst>
              </a:blip>
              <a:srcRect l="50000"/>
              <a:stretch/>
            </p:blipFill>
            <p:spPr bwMode="auto">
              <a:xfrm>
                <a:off x="4342132" y="4154834"/>
                <a:ext cx="272567" cy="3575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pic>
          <p:nvPicPr>
            <p:cNvPr id="9" name="Picture 6" descr="ÐÐ°ÑÑÐ¸Ð½ÐºÐ¸ Ð¿Ð¾ Ð·Ð°Ð¿ÑÐ¾ÑÑ ÐÐÐ¡Ð¢ÐÐÐ ÐÐ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21806" r="78889">
                          <a14:foregroundMark x1="33889" y1="16870" x2="28472" y2="53790"/>
                          <a14:foregroundMark x1="29444" y1="26650" x2="28889" y2="69438"/>
                          <a14:foregroundMark x1="29444" y1="73594" x2="34583" y2="87042"/>
                          <a14:foregroundMark x1="37778" y1="88264" x2="64028" y2="88264"/>
                          <a14:foregroundMark x1="66667" y1="85575" x2="72083" y2="69682"/>
                          <a14:foregroundMark x1="71528" y1="67482" x2="71528" y2="22983"/>
                          <a14:foregroundMark x1="70556" y1="26895" x2="62778" y2="11736"/>
                          <a14:foregroundMark x1="62917" y1="13203" x2="33333" y2="15159"/>
                          <a14:foregroundMark x1="63472" y1="26895" x2="63333" y2="31785"/>
                          <a14:foregroundMark x1="45694" y1="38142" x2="40000" y2="48900"/>
                          <a14:foregroundMark x1="41528" y1="60880" x2="47778" y2="70905"/>
                          <a14:foregroundMark x1="53194" y1="70660" x2="60417" y2="60636"/>
                          <a14:foregroundMark x1="52083" y1="35697" x2="60556" y2="459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50" r="21204"/>
            <a:stretch/>
          </p:blipFill>
          <p:spPr bwMode="auto">
            <a:xfrm>
              <a:off x="4512898" y="6900956"/>
              <a:ext cx="308956" cy="307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47195"/>
            <a:ext cx="12236450" cy="6347666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9657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72265" y="895305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220170" y="122238"/>
            <a:ext cx="11509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Muller Narrow Light" pitchFamily="2" charset="0"/>
              </a:rPr>
              <a:t>СТРУКТУРА МИНИСТЕРСТВА ОБРАЗОВАНИЯ И НАУКИ МУРМАНСКОЙ ОБЛАСТИ</a:t>
            </a:r>
            <a:endParaRPr lang="ru-RU" sz="24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8225" y="995956"/>
            <a:ext cx="815004" cy="815004"/>
          </a:xfrm>
          <a:prstGeom prst="rect">
            <a:avLst/>
          </a:prstGeom>
        </p:spPr>
      </p:pic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74" y="918529"/>
            <a:ext cx="1190690" cy="850493"/>
          </a:xfrm>
          <a:prstGeom prst="rect">
            <a:avLst/>
          </a:prstGeom>
        </p:spPr>
      </p:pic>
      <p:sp>
        <p:nvSpPr>
          <p:cNvPr id="65" name="Скругленный прямоугольник 64"/>
          <p:cNvSpPr/>
          <p:nvPr/>
        </p:nvSpPr>
        <p:spPr>
          <a:xfrm>
            <a:off x="1737164" y="3274046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F05A28"/>
                </a:solidFill>
                <a:latin typeface="Muller Narrow Light" pitchFamily="50" charset="-52"/>
              </a:rPr>
              <a:t>З</a:t>
            </a:r>
            <a:r>
              <a:rPr lang="ru-RU" sz="1400" dirty="0" smtClean="0">
                <a:solidFill>
                  <a:srgbClr val="F05A28"/>
                </a:solidFill>
                <a:latin typeface="Muller Narrow Light" pitchFamily="50" charset="-52"/>
              </a:rPr>
              <a:t>аместитель министра</a:t>
            </a:r>
            <a:br>
              <a:rPr lang="ru-RU" sz="1400" dirty="0" smtClean="0">
                <a:solidFill>
                  <a:srgbClr val="F05A28"/>
                </a:solidFill>
                <a:latin typeface="Muller Narrow Light" pitchFamily="50" charset="-52"/>
              </a:rPr>
            </a:br>
            <a:r>
              <a:rPr lang="ru-RU" sz="1400" dirty="0" smtClean="0">
                <a:solidFill>
                  <a:srgbClr val="F05A28"/>
                </a:solidFill>
                <a:latin typeface="Muller Narrow Light" pitchFamily="50" charset="-52"/>
              </a:rPr>
              <a:t>Зубрицкая Елена Михайловна</a:t>
            </a:r>
            <a:endParaRPr lang="ru-RU" sz="14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4882829" y="3270420"/>
            <a:ext cx="2623183" cy="620089"/>
          </a:xfrm>
          <a:prstGeom prst="roundRect">
            <a:avLst>
              <a:gd name="adj" fmla="val 12846"/>
            </a:avLst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F05A28"/>
                </a:solidFill>
                <a:latin typeface="Muller Narrow Light" pitchFamily="50" charset="-52"/>
              </a:rPr>
              <a:t>Заместитель </a:t>
            </a:r>
            <a:r>
              <a:rPr lang="ru-RU" sz="1400" dirty="0" smtClean="0">
                <a:solidFill>
                  <a:srgbClr val="F05A28"/>
                </a:solidFill>
                <a:latin typeface="Muller Narrow Light" pitchFamily="50" charset="-52"/>
              </a:rPr>
              <a:t>министра</a:t>
            </a:r>
            <a:br>
              <a:rPr lang="ru-RU" sz="1400" dirty="0" smtClean="0">
                <a:solidFill>
                  <a:srgbClr val="F05A28"/>
                </a:solidFill>
                <a:latin typeface="Muller Narrow Light" pitchFamily="50" charset="-52"/>
              </a:rPr>
            </a:br>
            <a:r>
              <a:rPr lang="ru-RU" sz="1400" dirty="0" err="1">
                <a:solidFill>
                  <a:srgbClr val="F05A28"/>
                </a:solidFill>
                <a:latin typeface="Muller Narrow Light" pitchFamily="50" charset="-52"/>
              </a:rPr>
              <a:t>Паражинскене</a:t>
            </a:r>
            <a:r>
              <a:rPr lang="ru-RU" sz="1400" dirty="0">
                <a:solidFill>
                  <a:srgbClr val="F05A28"/>
                </a:solidFill>
                <a:latin typeface="Muller Narrow Light" pitchFamily="50" charset="-52"/>
              </a:rPr>
              <a:t> </a:t>
            </a:r>
            <a:r>
              <a:rPr lang="ru-RU" sz="1400" dirty="0" smtClean="0">
                <a:solidFill>
                  <a:srgbClr val="F05A28"/>
                </a:solidFill>
                <a:latin typeface="Muller Narrow Light" pitchFamily="50" charset="-52"/>
              </a:rPr>
              <a:t>Юлия Александровна</a:t>
            </a:r>
            <a:endParaRPr lang="ru-RU" sz="14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959526" y="1994634"/>
            <a:ext cx="4402032" cy="7736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Light" pitchFamily="50" charset="-52"/>
              </a:rPr>
              <a:t>Министр </a:t>
            </a:r>
            <a:r>
              <a:rPr lang="ru-RU" sz="1600" dirty="0">
                <a:solidFill>
                  <a:srgbClr val="F05A28"/>
                </a:solidFill>
                <a:latin typeface="Muller Narrow Light" pitchFamily="50" charset="-52"/>
              </a:rPr>
              <a:t>образования и науки Мурманской области</a:t>
            </a:r>
            <a:br>
              <a:rPr lang="ru-RU" sz="1600" dirty="0">
                <a:solidFill>
                  <a:srgbClr val="F05A28"/>
                </a:solidFill>
                <a:latin typeface="Muller Narrow Light" pitchFamily="50" charset="-52"/>
              </a:rPr>
            </a:br>
            <a:r>
              <a:rPr lang="ru-RU" sz="1600" dirty="0" smtClean="0">
                <a:solidFill>
                  <a:srgbClr val="F05A28"/>
                </a:solidFill>
                <a:latin typeface="Muller Narrow Light" pitchFamily="50" charset="-52"/>
              </a:rPr>
              <a:t>Кузнецова Диана Николаевна</a:t>
            </a:r>
            <a:endParaRPr lang="ru-RU" sz="16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3" y="1030504"/>
            <a:ext cx="5229951" cy="71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МИНИСТЕРСТВЕ </a:t>
            </a:r>
          </a:p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ОБРАЗОВАНИЯ И НАУКИ  МУРМАНСКОЙ ОБЛАСТИ  </a:t>
            </a:r>
            <a:b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</a:b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ОТ 21.03.2014 № 133-ПП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8028494" y="3263511"/>
            <a:ext cx="2623183" cy="62699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F05A28"/>
                </a:solidFill>
                <a:latin typeface="Muller Narrow Light" pitchFamily="50" charset="-52"/>
              </a:rPr>
              <a:t>Заместитель министра</a:t>
            </a:r>
            <a:br>
              <a:rPr lang="ru-RU" sz="1400" dirty="0">
                <a:solidFill>
                  <a:srgbClr val="F05A28"/>
                </a:solidFill>
                <a:latin typeface="Muller Narrow Light" pitchFamily="50" charset="-52"/>
              </a:rPr>
            </a:br>
            <a:r>
              <a:rPr lang="ru-RU" sz="1400" dirty="0" smtClean="0">
                <a:solidFill>
                  <a:srgbClr val="F05A28"/>
                </a:solidFill>
                <a:latin typeface="Muller Narrow Light" pitchFamily="50" charset="-52"/>
              </a:rPr>
              <a:t>Гоголь </a:t>
            </a:r>
            <a:r>
              <a:rPr lang="ru-RU" sz="1400" smtClean="0">
                <a:solidFill>
                  <a:srgbClr val="F05A28"/>
                </a:solidFill>
                <a:latin typeface="Muller Narrow Light" pitchFamily="50" charset="-52"/>
              </a:rPr>
              <a:t>Роман Олегович</a:t>
            </a:r>
            <a:endParaRPr lang="ru-RU" sz="1400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cxnSp>
        <p:nvCxnSpPr>
          <p:cNvPr id="29" name="Прямая соединительная линия 28"/>
          <p:cNvCxnSpPr>
            <a:cxnSpLocks/>
          </p:cNvCxnSpPr>
          <p:nvPr/>
        </p:nvCxnSpPr>
        <p:spPr>
          <a:xfrm>
            <a:off x="6194421" y="2768322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одержимое 2">
            <a:extLst>
              <a:ext uri="{FF2B5EF4-FFF2-40B4-BE49-F238E27FC236}">
                <a16:creationId xmlns="" xmlns:a16="http://schemas.microsoft.com/office/drawing/2014/main" id="{6CC1A3F5-AA8F-486C-B51C-37CE967D8FA2}"/>
              </a:ext>
            </a:extLst>
          </p:cNvPr>
          <p:cNvSpPr txBox="1">
            <a:spLocks/>
          </p:cNvSpPr>
          <p:nvPr/>
        </p:nvSpPr>
        <p:spPr bwMode="auto">
          <a:xfrm>
            <a:off x="1234096" y="957610"/>
            <a:ext cx="5229951" cy="71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500" dirty="0">
                <a:solidFill>
                  <a:schemeClr val="bg1"/>
                </a:solidFill>
                <a:latin typeface="Muller Narrow ExtraBold" pitchFamily="50" charset="-52"/>
              </a:rPr>
              <a:t>19.12.2008</a:t>
            </a:r>
          </a:p>
          <a:p>
            <a:pPr marL="228600" indent="-228600" algn="ctr" defTabSz="917575">
              <a:buFont typeface="Arial" charset="0"/>
              <a:buNone/>
            </a:pPr>
            <a:r>
              <a:rPr lang="ru-RU" sz="1500" dirty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 МИНИСТЕРСТВА ОБРАЗОВАНИЯ И НАУКИ МУРМАНСКОЙ ОБЛАСТИ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FEDB3BB4-2CA2-45EF-B521-0C024CDC5481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3015916"/>
            <a:ext cx="6296752" cy="4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094DD0A9-3299-4D66-A4A6-123D89CC5A1F}"/>
              </a:ext>
            </a:extLst>
          </p:cNvPr>
          <p:cNvCxnSpPr>
            <a:cxnSpLocks/>
          </p:cNvCxnSpPr>
          <p:nvPr/>
        </p:nvCxnSpPr>
        <p:spPr>
          <a:xfrm>
            <a:off x="9344748" y="3013688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="" xmlns:a16="http://schemas.microsoft.com/office/drawing/2014/main" id="{40C04723-CEF9-4A87-A7B1-3B20053044F2}"/>
              </a:ext>
            </a:extLst>
          </p:cNvPr>
          <p:cNvCxnSpPr>
            <a:cxnSpLocks/>
          </p:cNvCxnSpPr>
          <p:nvPr/>
        </p:nvCxnSpPr>
        <p:spPr>
          <a:xfrm>
            <a:off x="3048000" y="3020282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8A4B951E-5CDA-4845-82B9-8D220CD61C74}"/>
              </a:ext>
            </a:extLst>
          </p:cNvPr>
          <p:cNvCxnSpPr>
            <a:cxnSpLocks/>
            <a:endCxn id="68" idx="0"/>
          </p:cNvCxnSpPr>
          <p:nvPr/>
        </p:nvCxnSpPr>
        <p:spPr>
          <a:xfrm flipH="1">
            <a:off x="6194421" y="3006141"/>
            <a:ext cx="4" cy="264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64">
            <a:extLst>
              <a:ext uri="{FF2B5EF4-FFF2-40B4-BE49-F238E27FC236}">
                <a16:creationId xmlns="" xmlns:a16="http://schemas.microsoft.com/office/drawing/2014/main" id="{6D8FBD80-75A1-4D9C-A341-31259BEEF347}"/>
              </a:ext>
            </a:extLst>
          </p:cNvPr>
          <p:cNvSpPr/>
          <p:nvPr/>
        </p:nvSpPr>
        <p:spPr>
          <a:xfrm>
            <a:off x="969128" y="2086333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Отдел контроля и надзора</a:t>
            </a: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B67F3D9B-BBED-48CF-AE0B-01293DAD5274}"/>
              </a:ext>
            </a:extLst>
          </p:cNvPr>
          <p:cNvCxnSpPr>
            <a:cxnSpLocks/>
          </p:cNvCxnSpPr>
          <p:nvPr/>
        </p:nvCxnSpPr>
        <p:spPr>
          <a:xfrm>
            <a:off x="3592311" y="2391778"/>
            <a:ext cx="434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354D6F8C-B857-4265-9A52-56CEA112D06E}"/>
              </a:ext>
            </a:extLst>
          </p:cNvPr>
          <p:cNvCxnSpPr>
            <a:cxnSpLocks/>
          </p:cNvCxnSpPr>
          <p:nvPr/>
        </p:nvCxnSpPr>
        <p:spPr>
          <a:xfrm>
            <a:off x="8361557" y="2411831"/>
            <a:ext cx="434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64">
            <a:extLst>
              <a:ext uri="{FF2B5EF4-FFF2-40B4-BE49-F238E27FC236}">
                <a16:creationId xmlns="" xmlns:a16="http://schemas.microsoft.com/office/drawing/2014/main" id="{524B230A-2EE4-4C21-86A1-F58E8E0F6233}"/>
              </a:ext>
            </a:extLst>
          </p:cNvPr>
          <p:cNvSpPr/>
          <p:nvPr/>
        </p:nvSpPr>
        <p:spPr>
          <a:xfrm>
            <a:off x="8796532" y="2097410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 smtClean="0">
                <a:solidFill>
                  <a:srgbClr val="0082C8"/>
                </a:solidFill>
                <a:latin typeface="Muller Narrow Light" pitchFamily="50" charset="-52"/>
              </a:rPr>
              <a:t>Управление </a:t>
            </a: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правового, кадрового и организационного обеспечения</a:t>
            </a:r>
          </a:p>
        </p:txBody>
      </p:sp>
      <p:sp>
        <p:nvSpPr>
          <p:cNvPr id="41" name="Скругленный прямоугольник 64">
            <a:extLst>
              <a:ext uri="{FF2B5EF4-FFF2-40B4-BE49-F238E27FC236}">
                <a16:creationId xmlns="" xmlns:a16="http://schemas.microsoft.com/office/drawing/2014/main" id="{78EA5425-F955-48D9-96A9-EE97F471596E}"/>
              </a:ext>
            </a:extLst>
          </p:cNvPr>
          <p:cNvSpPr/>
          <p:nvPr/>
        </p:nvSpPr>
        <p:spPr>
          <a:xfrm>
            <a:off x="1741707" y="4148639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Отдел дополнительного образования, воспитания и оздоровления</a:t>
            </a:r>
          </a:p>
        </p:txBody>
      </p:sp>
      <p:sp>
        <p:nvSpPr>
          <p:cNvPr id="42" name="Скругленный прямоугольник 64">
            <a:extLst>
              <a:ext uri="{FF2B5EF4-FFF2-40B4-BE49-F238E27FC236}">
                <a16:creationId xmlns="" xmlns:a16="http://schemas.microsoft.com/office/drawing/2014/main" id="{30B38132-7154-4FB9-AB6A-77C85A895232}"/>
              </a:ext>
            </a:extLst>
          </p:cNvPr>
          <p:cNvSpPr/>
          <p:nvPr/>
        </p:nvSpPr>
        <p:spPr>
          <a:xfrm>
            <a:off x="4882828" y="4141161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Отдел опеки и попечительства</a:t>
            </a:r>
          </a:p>
        </p:txBody>
      </p:sp>
      <p:sp>
        <p:nvSpPr>
          <p:cNvPr id="43" name="Скругленный прямоугольник 64">
            <a:extLst>
              <a:ext uri="{FF2B5EF4-FFF2-40B4-BE49-F238E27FC236}">
                <a16:creationId xmlns="" xmlns:a16="http://schemas.microsoft.com/office/drawing/2014/main" id="{562D9439-72F3-49DB-B3CD-81DFBACB992D}"/>
              </a:ext>
            </a:extLst>
          </p:cNvPr>
          <p:cNvSpPr/>
          <p:nvPr/>
        </p:nvSpPr>
        <p:spPr>
          <a:xfrm>
            <a:off x="4882837" y="5015753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 smtClean="0">
                <a:solidFill>
                  <a:srgbClr val="0082C8"/>
                </a:solidFill>
                <a:latin typeface="Muller Narrow Light" pitchFamily="50" charset="-52"/>
              </a:rPr>
              <a:t>Отдел бюджетного учёта и финансового контроля</a:t>
            </a:r>
            <a:endParaRPr lang="ru-RU" sz="1400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sp>
        <p:nvSpPr>
          <p:cNvPr id="45" name="Скругленный прямоугольник 64">
            <a:extLst>
              <a:ext uri="{FF2B5EF4-FFF2-40B4-BE49-F238E27FC236}">
                <a16:creationId xmlns="" xmlns:a16="http://schemas.microsoft.com/office/drawing/2014/main" id="{4139A593-92FC-4751-B75A-A822ED8AFA6C}"/>
              </a:ext>
            </a:extLst>
          </p:cNvPr>
          <p:cNvSpPr/>
          <p:nvPr/>
        </p:nvSpPr>
        <p:spPr>
          <a:xfrm>
            <a:off x="1741707" y="5014159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Отдел профессионального образования и науки</a:t>
            </a:r>
          </a:p>
        </p:txBody>
      </p:sp>
      <p:sp>
        <p:nvSpPr>
          <p:cNvPr id="51" name="Скругленный прямоугольник 64">
            <a:extLst>
              <a:ext uri="{FF2B5EF4-FFF2-40B4-BE49-F238E27FC236}">
                <a16:creationId xmlns="" xmlns:a16="http://schemas.microsoft.com/office/drawing/2014/main" id="{4FE95692-F174-4CAA-B495-93E3AFF8B5CC}"/>
              </a:ext>
            </a:extLst>
          </p:cNvPr>
          <p:cNvSpPr/>
          <p:nvPr/>
        </p:nvSpPr>
        <p:spPr>
          <a:xfrm>
            <a:off x="8033169" y="4141161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Отдел ресурсного обеспечения, государственных закупок и проектной деятельности</a:t>
            </a: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="" xmlns:a16="http://schemas.microsoft.com/office/drawing/2014/main" id="{65A0E3D3-B37E-43A4-B76B-943DE4150FBD}"/>
              </a:ext>
            </a:extLst>
          </p:cNvPr>
          <p:cNvCxnSpPr>
            <a:cxnSpLocks/>
          </p:cNvCxnSpPr>
          <p:nvPr/>
        </p:nvCxnSpPr>
        <p:spPr>
          <a:xfrm>
            <a:off x="3047996" y="3894234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="" xmlns:a16="http://schemas.microsoft.com/office/drawing/2014/main" id="{FDE27AF6-4E08-45EF-B9C7-C1CF739EE3E8}"/>
              </a:ext>
            </a:extLst>
          </p:cNvPr>
          <p:cNvCxnSpPr>
            <a:cxnSpLocks/>
          </p:cNvCxnSpPr>
          <p:nvPr/>
        </p:nvCxnSpPr>
        <p:spPr>
          <a:xfrm>
            <a:off x="3048004" y="4766565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51D92A23-9B8D-4884-AEAF-9D3BF6E6B278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6194429" y="4757625"/>
            <a:ext cx="0" cy="258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="" xmlns:a16="http://schemas.microsoft.com/office/drawing/2014/main" id="{5D04BCE5-382C-4F80-9062-125B0A169F5A}"/>
              </a:ext>
            </a:extLst>
          </p:cNvPr>
          <p:cNvCxnSpPr>
            <a:cxnSpLocks/>
          </p:cNvCxnSpPr>
          <p:nvPr/>
        </p:nvCxnSpPr>
        <p:spPr>
          <a:xfrm>
            <a:off x="6194425" y="3894234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64">
            <a:extLst>
              <a:ext uri="{FF2B5EF4-FFF2-40B4-BE49-F238E27FC236}">
                <a16:creationId xmlns="" xmlns:a16="http://schemas.microsoft.com/office/drawing/2014/main" id="{562D9439-72F3-49DB-B3CD-81DFBACB992D}"/>
              </a:ext>
            </a:extLst>
          </p:cNvPr>
          <p:cNvSpPr/>
          <p:nvPr/>
        </p:nvSpPr>
        <p:spPr>
          <a:xfrm>
            <a:off x="4884784" y="5869163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 smtClean="0">
                <a:solidFill>
                  <a:srgbClr val="0082C8"/>
                </a:solidFill>
                <a:latin typeface="Muller Narrow Light" pitchFamily="50" charset="-52"/>
              </a:rPr>
              <a:t>Отдел бюджетного процесса и экономического анализа</a:t>
            </a:r>
            <a:endParaRPr lang="ru-RU" sz="1400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FDE27AF6-4E08-45EF-B9C7-C1CF739EE3E8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6194419" y="5632217"/>
            <a:ext cx="1957" cy="23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кругленный прямоугольник 64">
            <a:extLst>
              <a:ext uri="{FF2B5EF4-FFF2-40B4-BE49-F238E27FC236}">
                <a16:creationId xmlns="" xmlns:a16="http://schemas.microsoft.com/office/drawing/2014/main" id="{4139A593-92FC-4751-B75A-A822ED8AFA6C}"/>
              </a:ext>
            </a:extLst>
          </p:cNvPr>
          <p:cNvSpPr/>
          <p:nvPr/>
        </p:nvSpPr>
        <p:spPr>
          <a:xfrm>
            <a:off x="1741707" y="5869163"/>
            <a:ext cx="2623183" cy="61646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dirty="0">
                <a:solidFill>
                  <a:srgbClr val="0082C8"/>
                </a:solidFill>
                <a:latin typeface="Muller Narrow Light" pitchFamily="50" charset="-52"/>
              </a:rPr>
              <a:t>Отдел общего образования</a:t>
            </a:r>
          </a:p>
        </p:txBody>
      </p:sp>
      <p:cxnSp>
        <p:nvCxnSpPr>
          <p:cNvPr id="64" name="Прямая соединительная линия 63">
            <a:extLst>
              <a:ext uri="{FF2B5EF4-FFF2-40B4-BE49-F238E27FC236}">
                <a16:creationId xmlns="" xmlns:a16="http://schemas.microsoft.com/office/drawing/2014/main" id="{FDE27AF6-4E08-45EF-B9C7-C1CF739EE3E8}"/>
              </a:ext>
            </a:extLst>
          </p:cNvPr>
          <p:cNvCxnSpPr>
            <a:cxnSpLocks/>
          </p:cNvCxnSpPr>
          <p:nvPr/>
        </p:nvCxnSpPr>
        <p:spPr>
          <a:xfrm>
            <a:off x="3034145" y="5632217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="" xmlns:a16="http://schemas.microsoft.com/office/drawing/2014/main" id="{5D04BCE5-382C-4F80-9062-125B0A169F5A}"/>
              </a:ext>
            </a:extLst>
          </p:cNvPr>
          <p:cNvCxnSpPr>
            <a:cxnSpLocks/>
          </p:cNvCxnSpPr>
          <p:nvPr/>
        </p:nvCxnSpPr>
        <p:spPr>
          <a:xfrm>
            <a:off x="9340081" y="3877523"/>
            <a:ext cx="4" cy="247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6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3853555" y="4017918"/>
            <a:ext cx="4705278" cy="3132878"/>
            <a:chOff x="4912925" y="3865851"/>
            <a:chExt cx="2947724" cy="2714263"/>
          </a:xfrm>
        </p:grpSpPr>
        <p:sp>
          <p:nvSpPr>
            <p:cNvPr id="63" name="Скругленный прямоугольник 62"/>
            <p:cNvSpPr/>
            <p:nvPr/>
          </p:nvSpPr>
          <p:spPr>
            <a:xfrm>
              <a:off x="4912925" y="3897818"/>
              <a:ext cx="2947724" cy="2682296"/>
            </a:xfrm>
            <a:prstGeom prst="roundRect">
              <a:avLst>
                <a:gd name="adj" fmla="val 3292"/>
              </a:avLst>
            </a:prstGeom>
            <a:ln w="19050"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166000" y="4643426"/>
              <a:ext cx="792000" cy="162057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5036399" y="3865851"/>
              <a:ext cx="2631601" cy="5457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82828"/>
                  </a:solidFill>
                  <a:effectLst/>
                  <a:uLnTx/>
                  <a:uFillTx/>
                  <a:latin typeface="Muller Narrow ExtraBold" panose="00000900000000000000" pitchFamily="50" charset="-52"/>
                  <a:ea typeface="+mn-ea"/>
                  <a:cs typeface="+mn-cs"/>
                </a:rPr>
                <a:t>Динамика   исполнения  ГП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endParaRPr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6022800" y="4643426"/>
              <a:ext cx="792000" cy="162037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6876000" y="4643426"/>
              <a:ext cx="792000" cy="162037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1875478693"/>
                </p:ext>
              </p:extLst>
            </p:nvPr>
          </p:nvGraphicFramePr>
          <p:xfrm>
            <a:off x="5036897" y="4205364"/>
            <a:ext cx="2639009" cy="23255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50442" y="62799"/>
            <a:ext cx="7568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ГОСУДАРСТВЕННАЯ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ПРОГРАММА «</a:t>
            </a:r>
            <a:r>
              <a:rPr lang="ru-RU" sz="2400" noProof="0" dirty="0" smtClean="0">
                <a:solidFill>
                  <a:prstClr val="black"/>
                </a:solidFill>
                <a:latin typeface="Muller Narrow Light" pitchFamily="2" charset="0"/>
              </a:rPr>
              <a:t>ОБРАЗОВАНИЕ И НАУКА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»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2" charset="0"/>
              <a:ea typeface="+mn-ea"/>
              <a:cs typeface="+mn-cs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227286" y="4017918"/>
            <a:ext cx="10906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млн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рублей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8969468" y="581716"/>
            <a:ext cx="3454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anose="02020603050405020304" pitchFamily="18" charset="0"/>
              </a:rPr>
              <a:t>ПМО от </a:t>
            </a:r>
            <a:r>
              <a:rPr lang="ru-RU" sz="1400" b="1" dirty="0" smtClean="0">
                <a:solidFill>
                  <a:prstClr val="black"/>
                </a:solidFill>
                <a:latin typeface="Muller Narrow ExtraBold" pitchFamily="50" charset="-52"/>
                <a:cs typeface="Times New Roman" panose="02020603050405020304" pitchFamily="18" charset="0"/>
              </a:rPr>
              <a:t>11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anose="02020603050405020304" pitchFamily="18" charset="0"/>
              </a:rPr>
              <a:t>.11.2020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anose="02020603050405020304" pitchFamily="18" charset="0"/>
              </a:rPr>
              <a:t>№ </a:t>
            </a:r>
            <a:r>
              <a:rPr lang="ru-RU" sz="1400" b="1" dirty="0" smtClean="0">
                <a:solidFill>
                  <a:prstClr val="black"/>
                </a:solidFill>
                <a:latin typeface="Muller Narrow ExtraBold" pitchFamily="50" charset="-52"/>
                <a:cs typeface="Times New Roman" panose="02020603050405020304" pitchFamily="18" charset="0"/>
              </a:rPr>
              <a:t>791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anose="02020603050405020304" pitchFamily="18" charset="0"/>
              </a:rPr>
              <a:t>-ПП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ExtraBold" pitchFamily="50" charset="-52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312373" y="4163120"/>
            <a:ext cx="3803490" cy="673304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Ответственный исполнитель - Министерство образования и науки Мурманской области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224692" y="2806551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05A28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%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264202" y="524464"/>
            <a:ext cx="7992743" cy="6469478"/>
            <a:chOff x="420815" y="2986891"/>
            <a:chExt cx="3493745" cy="6679272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1"/>
              <a:ext cx="3493263" cy="3492490"/>
            </a:xfrm>
            <a:prstGeom prst="roundRect">
              <a:avLst>
                <a:gd name="adj" fmla="val 4689"/>
              </a:avLst>
            </a:prstGeom>
            <a:ln w="6350"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951349" y="4876952"/>
              <a:ext cx="23743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Arial" pitchFamily="34" charset="0"/>
              </a:endParaRPr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86891"/>
              <a:ext cx="3493745" cy="1029272"/>
            </a:xfrm>
            <a:prstGeom prst="roundRect">
              <a:avLst>
                <a:gd name="adj" fmla="val 11961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52650"/>
              <a:ext cx="3231359" cy="17174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uller Narrow Light" pitchFamily="50" charset="-52"/>
                  <a:ea typeface="+mn-ea"/>
                  <a:cs typeface="+mn-cs"/>
                </a:rPr>
                <a:t>Цель  </a:t>
              </a:r>
              <a:r>
                <a:rPr lang="ru-RU" sz="1600" b="1" dirty="0">
                  <a:solidFill>
                    <a:prstClr val="white"/>
                  </a:solidFill>
                  <a:latin typeface="Muller Narrow Light" pitchFamily="50" charset="-52"/>
                </a:rPr>
                <a:t>- Повышение доступности и качества образования и обеспечение его соответствия запросам населения, требованиям инновационной экономики и потребностям рынка труда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441871" y="7639971"/>
              <a:ext cx="1649623" cy="2026192"/>
            </a:xfrm>
            <a:prstGeom prst="roundRect">
              <a:avLst>
                <a:gd name="adj" fmla="val 11961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uller Narrow Light" pitchFamily="50" charset="-52"/>
                  <a:ea typeface="+mn-ea"/>
                  <a:cs typeface="+mn-cs"/>
                </a:rPr>
                <a:t>Соисполнители: </a:t>
              </a:r>
            </a:p>
            <a:p>
              <a:pPr marL="171450" lvl="0" indent="-171450">
                <a:buFontTx/>
                <a:buChar char="-"/>
              </a:pPr>
              <a:r>
                <a:rPr lang="ru-RU" sz="1400" dirty="0">
                  <a:solidFill>
                    <a:prstClr val="white"/>
                  </a:solidFill>
                  <a:latin typeface="Muller Narrow Light" pitchFamily="50" charset="-52"/>
                </a:rPr>
                <a:t>Министерство строительства Мурманской </a:t>
              </a:r>
              <a:r>
                <a:rPr lang="ru-RU" sz="1400" dirty="0" smtClean="0">
                  <a:solidFill>
                    <a:prstClr val="white"/>
                  </a:solidFill>
                  <a:latin typeface="Muller Narrow Light" pitchFamily="50" charset="-52"/>
                </a:rPr>
                <a:t>области</a:t>
              </a:r>
              <a:endParaRPr lang="ru-RU" sz="1400" dirty="0">
                <a:solidFill>
                  <a:prstClr val="white"/>
                </a:solidFill>
                <a:latin typeface="Muller Narrow Light" pitchFamily="50" charset="-52"/>
              </a:endParaRP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228767" y="1568454"/>
            <a:ext cx="7984071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Arial" pitchFamily="34" charset="0"/>
              </a:rPr>
              <a:t>Задачи:</a:t>
            </a:r>
          </a:p>
          <a:p>
            <a:pPr lvl="0"/>
            <a:r>
              <a:rPr lang="ru-RU" sz="1300" dirty="0">
                <a:solidFill>
                  <a:srgbClr val="282828"/>
                </a:solidFill>
                <a:latin typeface="Muller Narrow Light" pitchFamily="50" charset="-52"/>
                <a:cs typeface="Arial" pitchFamily="34" charset="0"/>
              </a:rPr>
              <a:t>1. Обеспечение соответствия направлений и качества подготовки по программам среднего профессионального и дополнительного профессионального образования запросам населения и рынка труда Мурманской области</a:t>
            </a:r>
          </a:p>
          <a:p>
            <a:pPr lvl="0"/>
            <a:r>
              <a:rPr lang="ru-RU" sz="1300" dirty="0">
                <a:solidFill>
                  <a:srgbClr val="282828"/>
                </a:solidFill>
                <a:latin typeface="Muller Narrow Light" pitchFamily="50" charset="-52"/>
                <a:cs typeface="Arial" pitchFamily="34" charset="0"/>
              </a:rPr>
              <a:t>2. Создание в системе дошкольного, общего и дополнительного образования детей равных возможностей для современного качественного образования и позитивной социализации детей</a:t>
            </a:r>
          </a:p>
          <a:p>
            <a:pPr lvl="0"/>
            <a:r>
              <a:rPr lang="ru-RU" sz="1300" dirty="0">
                <a:solidFill>
                  <a:srgbClr val="282828"/>
                </a:solidFill>
                <a:latin typeface="Muller Narrow Light" pitchFamily="50" charset="-52"/>
                <a:cs typeface="Arial" pitchFamily="34" charset="0"/>
              </a:rPr>
              <a:t>3. Формирование условий, обеспечивающих соответствие образовательных организаций современным требованиям</a:t>
            </a:r>
          </a:p>
          <a:p>
            <a:pPr lvl="0"/>
            <a:r>
              <a:rPr lang="ru-RU" sz="1300" dirty="0">
                <a:solidFill>
                  <a:srgbClr val="282828"/>
                </a:solidFill>
                <a:latin typeface="Muller Narrow Light" pitchFamily="50" charset="-52"/>
                <a:cs typeface="Arial" pitchFamily="34" charset="0"/>
              </a:rPr>
              <a:t>4. Обеспечение организационных, информационных и методических условий для реализации государственной программы</a:t>
            </a:r>
          </a:p>
          <a:p>
            <a:pPr lvl="0"/>
            <a:r>
              <a:rPr lang="ru-RU" sz="1300" dirty="0">
                <a:solidFill>
                  <a:srgbClr val="282828"/>
                </a:solidFill>
                <a:latin typeface="Muller Narrow Light" pitchFamily="50" charset="-52"/>
                <a:cs typeface="Arial" pitchFamily="34" charset="0"/>
              </a:rPr>
              <a:t>5. Создание условий для успешной социализации и самореализации молодежи Мурманской области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Muller Narrow ExtraBold" pitchFamily="50" charset="-52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Muller Narrow ExtraBold" pitchFamily="50" charset="-52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Muller Narrow Light" pitchFamily="50" charset="-52"/>
              <a:ea typeface="+mn-ea"/>
              <a:cs typeface="Arial" pitchFamily="34" charset="0"/>
            </a:endParaRPr>
          </a:p>
        </p:txBody>
      </p:sp>
      <p:grpSp>
        <p:nvGrpSpPr>
          <p:cNvPr id="115" name="Группа 114"/>
          <p:cNvGrpSpPr/>
          <p:nvPr/>
        </p:nvGrpSpPr>
        <p:grpSpPr>
          <a:xfrm>
            <a:off x="8335893" y="959180"/>
            <a:ext cx="3742550" cy="4967487"/>
            <a:chOff x="420816" y="2986890"/>
            <a:chExt cx="3493263" cy="4759149"/>
          </a:xfrm>
        </p:grpSpPr>
        <p:sp>
          <p:nvSpPr>
            <p:cNvPr id="116" name="Скругленный прямоугольник 11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951349" y="4876952"/>
              <a:ext cx="23743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Arial" pitchFamily="34" charset="0"/>
              </a:endParaRPr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551768" y="3052650"/>
              <a:ext cx="3231359" cy="639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uller Narrow Light" pitchFamily="50" charset="-52"/>
                  <a:ea typeface="+mn-ea"/>
                  <a:cs typeface="+mn-cs"/>
                </a:rPr>
                <a:t>Оценка эффективности государственной программы за 2018 г.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3" name="Скругленный прямоугольник 122"/>
          <p:cNvSpPr/>
          <p:nvPr/>
        </p:nvSpPr>
        <p:spPr>
          <a:xfrm>
            <a:off x="8335893" y="959180"/>
            <a:ext cx="3750830" cy="821412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328130" y="930659"/>
            <a:ext cx="375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Оценка эффективности государственной программы за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2023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год </a:t>
            </a:r>
          </a:p>
        </p:txBody>
      </p:sp>
      <p:sp>
        <p:nvSpPr>
          <p:cNvPr id="125" name="Скругленный прямоугольник 124"/>
          <p:cNvSpPr/>
          <p:nvPr/>
        </p:nvSpPr>
        <p:spPr>
          <a:xfrm>
            <a:off x="8412585" y="1893439"/>
            <a:ext cx="1372532" cy="692391"/>
          </a:xfrm>
          <a:prstGeom prst="roundRect">
            <a:avLst>
              <a:gd name="adj" fmla="val 965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412528" y="1882978"/>
            <a:ext cx="1314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96,7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9909877" y="1882979"/>
            <a:ext cx="2298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282828"/>
                </a:solidFill>
                <a:latin typeface="Muller Narrow ExtraBold" pitchFamily="50" charset="-52"/>
                <a:cs typeface="Arial" pitchFamily="34" charset="0"/>
              </a:rPr>
              <a:t>Средний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Arial" pitchFamily="34" charset="0"/>
              </a:rPr>
              <a:t>уровень эффективности</a:t>
            </a:r>
          </a:p>
        </p:txBody>
      </p:sp>
      <p:graphicFrame>
        <p:nvGraphicFramePr>
          <p:cNvPr id="129" name="Диаграмма 128"/>
          <p:cNvGraphicFramePr/>
          <p:nvPr>
            <p:extLst/>
          </p:nvPr>
        </p:nvGraphicFramePr>
        <p:xfrm>
          <a:off x="8328130" y="3371713"/>
          <a:ext cx="3798992" cy="164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1" name="Скругленная прямоугольная выноска 51"/>
          <p:cNvSpPr/>
          <p:nvPr/>
        </p:nvSpPr>
        <p:spPr>
          <a:xfrm rot="5400000" flipH="1">
            <a:off x="8792052" y="3962239"/>
            <a:ext cx="1316558" cy="2075606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10443578" y="4136937"/>
            <a:ext cx="1316558" cy="1726209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4" name="Скругленный прямоугольник 133"/>
          <p:cNvSpPr/>
          <p:nvPr/>
        </p:nvSpPr>
        <p:spPr>
          <a:xfrm>
            <a:off x="10592429" y="2864919"/>
            <a:ext cx="1372532" cy="692391"/>
          </a:xfrm>
          <a:prstGeom prst="roundRect">
            <a:avLst>
              <a:gd name="adj" fmla="val 965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0696893" y="2873531"/>
            <a:ext cx="1245322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prstClr val="white"/>
                </a:solidFill>
                <a:latin typeface="Muller Narrow ExtraBold" pitchFamily="50" charset="-52"/>
              </a:rPr>
              <a:t>99,4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8412585" y="2850209"/>
            <a:ext cx="2298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Arial" pitchFamily="34" charset="0"/>
              </a:rPr>
              <a:t>Степень достижения показателей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412528" y="3699466"/>
            <a:ext cx="1613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107,0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8412585" y="4584543"/>
            <a:ext cx="22980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Arial" pitchFamily="34" charset="0"/>
              </a:rPr>
              <a:t>Динамика значения показателей по сравнению с предыдущим годом </a:t>
            </a:r>
          </a:p>
        </p:txBody>
      </p:sp>
      <p:sp>
        <p:nvSpPr>
          <p:cNvPr id="143" name="Прямоугольник 142"/>
          <p:cNvSpPr/>
          <p:nvPr/>
        </p:nvSpPr>
        <p:spPr>
          <a:xfrm>
            <a:off x="10277738" y="4613584"/>
            <a:ext cx="16604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Arial" pitchFamily="34" charset="0"/>
              </a:rPr>
              <a:t>Степень выполнения мероприятий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533647" y="3734063"/>
            <a:ext cx="1245322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87,0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4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-1284" y="691933"/>
            <a:ext cx="12236928" cy="616375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406099" y="241570"/>
            <a:ext cx="9640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Muller Narrow Light" pitchFamily="2" charset="0"/>
              </a:rPr>
              <a:t>О ВЫПОЛНЕНИИ ЦЕЛЕВЫХ ПОКАЗАТЕЛЕЙ ГОСУДАРСТВЕННОЙ ПРОГРАММЫ</a:t>
            </a:r>
            <a:endParaRPr lang="ru-RU" sz="2400" dirty="0">
              <a:latin typeface="Muller Narrow Light" pitchFamily="2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4" y="6672697"/>
            <a:ext cx="3591409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t>4</a:t>
            </a:fld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974346" y="1549836"/>
            <a:ext cx="10601767" cy="5208716"/>
            <a:chOff x="336419" y="2073534"/>
            <a:chExt cx="7883625" cy="6062113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336419" y="2073534"/>
              <a:ext cx="7883625" cy="6062113"/>
              <a:chOff x="3006290" y="2311372"/>
              <a:chExt cx="7457474" cy="6062111"/>
            </a:xfrm>
          </p:grpSpPr>
          <p:sp>
            <p:nvSpPr>
              <p:cNvPr id="75" name="Скругленный прямоугольник 74"/>
              <p:cNvSpPr/>
              <p:nvPr/>
            </p:nvSpPr>
            <p:spPr>
              <a:xfrm>
                <a:off x="3006290" y="2311372"/>
                <a:ext cx="7457474" cy="606211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514781" y="3840992"/>
                <a:ext cx="3332517" cy="534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200" b="1" dirty="0" smtClean="0">
                    <a:solidFill>
                      <a:schemeClr val="accent6"/>
                    </a:solidFill>
                    <a:latin typeface="Muller Narrow Light" pitchFamily="50" charset="-52"/>
                  </a:rPr>
                  <a:t>Доля выпускников общеобразовательных организаций, не сдавших ЕГЭ по обязательным предметам, %</a:t>
                </a:r>
                <a:endParaRPr lang="ru-RU" sz="1200" b="1" dirty="0">
                  <a:solidFill>
                    <a:schemeClr val="accent6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3552147" y="3048638"/>
                <a:ext cx="3258474" cy="534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solidFill>
                      <a:schemeClr val="accent5"/>
                    </a:solidFill>
                    <a:latin typeface="Muller Narrow Light" pitchFamily="50" charset="-52"/>
                  </a:rPr>
                  <a:t>Доступность дошкольного образования для детей в возрасте до 3 лет, %</a:t>
                </a:r>
                <a:endParaRPr lang="ru-RU" sz="1200" b="1" dirty="0">
                  <a:solidFill>
                    <a:schemeClr val="accent5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90" name="Прямоугольник 89"/>
              <p:cNvSpPr/>
              <p:nvPr/>
            </p:nvSpPr>
            <p:spPr>
              <a:xfrm>
                <a:off x="3757800" y="2532994"/>
                <a:ext cx="1276012" cy="463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Наименование</a:t>
                </a:r>
                <a:endParaRPr lang="ru-RU" sz="2000" b="1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3191876" y="3759791"/>
                <a:ext cx="7148734" cy="1163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>
                <a:off x="3163893" y="4543928"/>
                <a:ext cx="7189846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7047487" y="3257722"/>
                <a:ext cx="1254469" cy="35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100</a:t>
                </a:r>
                <a:endParaRPr lang="ru-RU" sz="14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085161" y="3945488"/>
                <a:ext cx="1216795" cy="35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0,2</a:t>
                </a:r>
                <a:endParaRPr lang="ru-RU" sz="14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54" name="Рисунок 53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0065" y="2880538"/>
              <a:ext cx="355600" cy="317499"/>
            </a:xfrm>
            <a:prstGeom prst="rect">
              <a:avLst/>
            </a:prstGeom>
          </p:spPr>
        </p:pic>
        <p:pic>
          <p:nvPicPr>
            <p:cNvPr id="57" name="Рисунок 56">
              <a:extLst>
                <a:ext uri="{FF2B5EF4-FFF2-40B4-BE49-F238E27FC236}">
                  <a16:creationId xmlns=""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2081" y="3686229"/>
              <a:ext cx="355600" cy="317499"/>
            </a:xfrm>
            <a:prstGeom prst="rect">
              <a:avLst/>
            </a:prstGeom>
          </p:spPr>
        </p:pic>
      </p:grpSp>
      <p:sp>
        <p:nvSpPr>
          <p:cNvPr id="102" name="Прямоугольник 101"/>
          <p:cNvSpPr/>
          <p:nvPr/>
        </p:nvSpPr>
        <p:spPr>
          <a:xfrm>
            <a:off x="3568399" y="4917387"/>
            <a:ext cx="6719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903,9</a:t>
            </a:r>
            <a:endParaRPr lang="ru-RU" sz="1600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6567904" y="834948"/>
            <a:ext cx="4670471" cy="597477"/>
            <a:chOff x="2603046" y="7079219"/>
            <a:chExt cx="4226637" cy="597477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2603046" y="7093886"/>
              <a:ext cx="736388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2020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3197102" y="7297336"/>
              <a:ext cx="736389" cy="369332"/>
            </a:xfrm>
            <a:prstGeom prst="rect">
              <a:avLst/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2021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3793975" y="7082594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2022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4354382" y="7297337"/>
              <a:ext cx="736389" cy="369332"/>
            </a:xfrm>
            <a:prstGeom prst="rect">
              <a:avLst/>
            </a:prstGeom>
            <a:solidFill>
              <a:srgbClr val="F05A2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2023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37375" y="7082593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2024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536364" y="7307364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2025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093294" y="7079219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2026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</p:grpSp>
      <p:sp>
        <p:nvSpPr>
          <p:cNvPr id="78" name="TextBox 111"/>
          <p:cNvSpPr txBox="1"/>
          <p:nvPr/>
        </p:nvSpPr>
        <p:spPr>
          <a:xfrm>
            <a:off x="1019263" y="863038"/>
            <a:ext cx="2623462" cy="400110"/>
          </a:xfrm>
          <a:prstGeom prst="rect">
            <a:avLst/>
          </a:prstGeom>
          <a:noFill/>
          <a:ln>
            <a:solidFill>
              <a:srgbClr val="0082C8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0082C8"/>
                </a:solidFill>
                <a:latin typeface="Muller Narrow ExtraBold" pitchFamily="50" charset="-52"/>
              </a:rPr>
              <a:t>СРОКИ РЕАЛИЗАЦИИ:</a:t>
            </a:r>
            <a:endParaRPr lang="ru-RU" sz="20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="" xmlns:a16="http://schemas.microsoft.com/office/drawing/2014/main" id="{28C6E572-4E0A-644C-A687-9F0E635A8E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7279" y="1076825"/>
            <a:ext cx="355600" cy="355600"/>
          </a:xfrm>
          <a:prstGeom prst="rect">
            <a:avLst/>
          </a:prstGeom>
        </p:spPr>
      </p:pic>
      <p:sp>
        <p:nvSpPr>
          <p:cNvPr id="87" name="TextBox 86"/>
          <p:cNvSpPr txBox="1"/>
          <p:nvPr/>
        </p:nvSpPr>
        <p:spPr>
          <a:xfrm>
            <a:off x="6883664" y="1549836"/>
            <a:ext cx="1407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chemeClr val="accent3"/>
              </a:solidFill>
              <a:latin typeface="Muller Narrow Light" pitchFamily="50" charset="-52"/>
            </a:endParaRPr>
          </a:p>
          <a:p>
            <a:pPr algn="ctr"/>
            <a:r>
              <a:rPr lang="ru-RU" sz="1600" dirty="0" smtClean="0">
                <a:solidFill>
                  <a:schemeClr val="accent6"/>
                </a:solidFill>
                <a:latin typeface="Muller Narrow ExtraBold" pitchFamily="50" charset="-52"/>
              </a:rPr>
              <a:t>Факт 2022</a:t>
            </a:r>
            <a:endParaRPr lang="ru-RU" sz="1600" dirty="0">
              <a:solidFill>
                <a:schemeClr val="accent6"/>
              </a:solidFill>
              <a:latin typeface="Muller Narrow ExtraBold" pitchFamily="50" charset="-52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402161" y="1549836"/>
            <a:ext cx="1407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Light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Факт  2023</a:t>
            </a:r>
            <a:endParaRPr lang="ru-RU" sz="1600" dirty="0">
              <a:solidFill>
                <a:srgbClr val="F05A28"/>
              </a:solidFill>
              <a:latin typeface="Muller Narrow ExtraBold" pitchFamily="50" charset="-52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851825" y="1549836"/>
            <a:ext cx="1407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chemeClr val="accent3"/>
              </a:solidFill>
              <a:latin typeface="Muller Narrow Light" pitchFamily="50" charset="-52"/>
            </a:endParaRPr>
          </a:p>
          <a:p>
            <a:pPr algn="ctr"/>
            <a:r>
              <a:rPr lang="ru-RU" sz="1600" dirty="0" smtClean="0">
                <a:solidFill>
                  <a:schemeClr val="accent6"/>
                </a:solidFill>
                <a:latin typeface="Muller Narrow ExtraBold" pitchFamily="50" charset="-52"/>
              </a:rPr>
              <a:t>План  2024</a:t>
            </a:r>
            <a:endParaRPr lang="ru-RU" sz="1600" dirty="0">
              <a:solidFill>
                <a:schemeClr val="accent6"/>
              </a:solidFill>
              <a:latin typeface="Muller Narrow ExtraBold" pitchFamily="50" charset="-52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761407" y="2946867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    1,5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1179734" y="4545395"/>
            <a:ext cx="10239964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697230" y="3529732"/>
            <a:ext cx="47651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F05A28"/>
                </a:solidFill>
                <a:latin typeface="Muller Narrow Light" pitchFamily="50" charset="-52"/>
              </a:rPr>
              <a:t>Доля студентов, принятых на обучение в профессиональные образовательные организации по наиболее востребованным, новым и перспективным профессиям и специальностям среднего профессионального образования (ТОП-50), за счет средств бюджета Мурманской области, %</a:t>
            </a:r>
            <a:endParaRPr lang="ru-RU" sz="12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pic>
        <p:nvPicPr>
          <p:cNvPr id="126" name="Рисунок 125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829" y="4742713"/>
            <a:ext cx="455624" cy="26134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84195" y="4662857"/>
            <a:ext cx="46396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Доля выпускников образовательных организаций, реализующих программы среднего профессионального образования, занятых по виду деятельности и полученным компетенциям, %</a:t>
            </a:r>
            <a:endParaRPr lang="ru-RU" sz="1200" b="1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cxnSp>
        <p:nvCxnSpPr>
          <p:cNvPr id="127" name="Прямая соединительная линия 126"/>
          <p:cNvCxnSpPr/>
          <p:nvPr/>
        </p:nvCxnSpPr>
        <p:spPr>
          <a:xfrm>
            <a:off x="1200538" y="5309188"/>
            <a:ext cx="10148788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807124" y="3832476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63,7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8311743" y="3844829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-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31291" y="3883676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-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814174" y="4832135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86,4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729519" y="4805034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62,7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271225" y="4805035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86,5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cxnSp>
        <p:nvCxnSpPr>
          <p:cNvPr id="163" name="Прямая со стрелкой 162"/>
          <p:cNvCxnSpPr/>
          <p:nvPr/>
        </p:nvCxnSpPr>
        <p:spPr>
          <a:xfrm>
            <a:off x="6590437" y="2967210"/>
            <a:ext cx="293226" cy="281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rot="10800000">
            <a:off x="6562077" y="4742713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7" name="Рисунок 166">
            <a:extLst>
              <a:ext uri="{FF2B5EF4-FFF2-40B4-BE49-F238E27FC236}">
                <a16:creationId xmlns:a16="http://schemas.microsoft.com/office/drawing/2014/main" xmlns="" id="{C67F30CE-47A8-4340-B8A4-E50CC2F51B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0172" y="828634"/>
            <a:ext cx="519544" cy="593764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 rot="16200000">
            <a:off x="-2718842" y="3448040"/>
            <a:ext cx="6430942" cy="941333"/>
          </a:xfrm>
          <a:prstGeom prst="roundRect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txBody>
          <a:bodyPr wrap="square" lIns="111072" tIns="55536" rIns="111072" bIns="55536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ЦЕЛЬ - </a:t>
            </a:r>
            <a:r>
              <a:rPr lang="ru-RU" sz="1600" b="1" dirty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Повышение доступности и качества образования и обеспечение его соответствия запросам населения, требованиям инновационной экономики и потребностям рынка труда</a:t>
            </a:r>
          </a:p>
        </p:txBody>
      </p:sp>
      <p:cxnSp>
        <p:nvCxnSpPr>
          <p:cNvPr id="98" name="Прямая со стрелкой 97"/>
          <p:cNvCxnSpPr/>
          <p:nvPr/>
        </p:nvCxnSpPr>
        <p:spPr>
          <a:xfrm rot="10800000">
            <a:off x="6513898" y="2241944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10800000">
            <a:off x="6562080" y="3844829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Рисунок 54">
            <a:extLst>
              <a:ext uri="{FF2B5EF4-FFF2-40B4-BE49-F238E27FC236}">
                <a16:creationId xmlns="" xmlns:a16="http://schemas.microsoft.com/office/drawing/2014/main" id="{D7210061-F2C7-A740-8AB8-801686A2E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48" y="5478247"/>
            <a:ext cx="455624" cy="261346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1697230" y="5456055"/>
            <a:ext cx="4639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Доля детей в возрасте от 5 до 18 лет, охваченных дополнительным образованием, %</a:t>
            </a:r>
            <a:endParaRPr lang="ru-RU" sz="1200" b="1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rot="10800000">
            <a:off x="6513898" y="5536349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814174" y="5608919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76,4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322112" y="5608920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79,8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701177" y="5623368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81,35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pic>
        <p:nvPicPr>
          <p:cNvPr id="72" name="Рисунок 71">
            <a:extLst>
              <a:ext uri="{FF2B5EF4-FFF2-40B4-BE49-F238E27FC236}">
                <a16:creationId xmlns="" xmlns:a16="http://schemas.microsoft.com/office/drawing/2014/main" id="{D7210061-F2C7-A740-8AB8-801686A2E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995" y="3636680"/>
            <a:ext cx="478205" cy="274263"/>
          </a:xfrm>
          <a:prstGeom prst="rect">
            <a:avLst/>
          </a:prstGeom>
        </p:spPr>
      </p:pic>
      <p:cxnSp>
        <p:nvCxnSpPr>
          <p:cNvPr id="73" name="Прямая соединительная линия 72"/>
          <p:cNvCxnSpPr/>
          <p:nvPr/>
        </p:nvCxnSpPr>
        <p:spPr>
          <a:xfrm>
            <a:off x="1179734" y="6024222"/>
            <a:ext cx="10148788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Рисунок 75">
            <a:extLst>
              <a:ext uri="{FF2B5EF4-FFF2-40B4-BE49-F238E27FC236}">
                <a16:creationId xmlns="" xmlns:a16="http://schemas.microsoft.com/office/drawing/2014/main" id="{D7210061-F2C7-A740-8AB8-801686A2E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304" y="6154647"/>
            <a:ext cx="455624" cy="261346"/>
          </a:xfrm>
          <a:prstGeom prst="rect">
            <a:avLst/>
          </a:prstGeom>
        </p:spPr>
      </p:pic>
      <p:sp>
        <p:nvSpPr>
          <p:cNvPr id="77" name="Прямоугольник 76"/>
          <p:cNvSpPr/>
          <p:nvPr/>
        </p:nvSpPr>
        <p:spPr>
          <a:xfrm>
            <a:off x="1669383" y="6092405"/>
            <a:ext cx="46396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Доля учителей общеобразовательных организаций, вовлеченных в национальную систему профессионального роста педагогических работников, %</a:t>
            </a:r>
            <a:endParaRPr lang="ru-RU" sz="1200" b="1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cxnSp>
        <p:nvCxnSpPr>
          <p:cNvPr id="79" name="Прямая со стрелкой 78"/>
          <p:cNvCxnSpPr/>
          <p:nvPr/>
        </p:nvCxnSpPr>
        <p:spPr>
          <a:xfrm rot="10800000">
            <a:off x="6562076" y="6242247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814174" y="6250159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25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340181" y="6250156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-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701176" y="6242247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-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230916" y="2398791"/>
            <a:ext cx="1783390" cy="306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100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729519" y="2336382"/>
            <a:ext cx="1826525" cy="306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100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91" name="TextBox 90"/>
          <p:cNvSpPr txBox="1"/>
          <p:nvPr/>
        </p:nvSpPr>
        <p:spPr>
          <a:xfrm rot="10800000" flipV="1">
            <a:off x="8038057" y="2749607"/>
            <a:ext cx="217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0,25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815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-1284" y="691933"/>
            <a:ext cx="12236928" cy="616375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406099" y="241570"/>
            <a:ext cx="9640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Muller Narrow Light" pitchFamily="2" charset="0"/>
              </a:rPr>
              <a:t>О ВЫПОЛНЕНИИ ЦЕЛЕВЫХ ПОКАЗАТЕЛЕЙ ГОСУДАРСТВЕННОЙ ПРОГРАММЫ</a:t>
            </a:r>
            <a:endParaRPr lang="ru-RU" sz="2400" dirty="0">
              <a:latin typeface="Muller Narrow Light" pitchFamily="2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4" y="6672697"/>
            <a:ext cx="3591409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t>5</a:t>
            </a:fld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046707" y="1652029"/>
            <a:ext cx="10702485" cy="5208716"/>
            <a:chOff x="372082" y="2192470"/>
            <a:chExt cx="7958520" cy="6062113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372082" y="2192470"/>
              <a:ext cx="7958520" cy="6062113"/>
              <a:chOff x="3040025" y="2430308"/>
              <a:chExt cx="7528321" cy="6062111"/>
            </a:xfrm>
          </p:grpSpPr>
          <p:sp>
            <p:nvSpPr>
              <p:cNvPr id="75" name="Скругленный прямоугольник 74"/>
              <p:cNvSpPr/>
              <p:nvPr/>
            </p:nvSpPr>
            <p:spPr>
              <a:xfrm>
                <a:off x="3110872" y="2430308"/>
                <a:ext cx="7457474" cy="606211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3552147" y="3048638"/>
                <a:ext cx="3258474" cy="967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Доля </a:t>
                </a:r>
                <a:r>
                  <a:rPr lang="ru-RU" sz="1200" b="1" dirty="0" smtClean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педагогических работников общеобразовательных</a:t>
                </a:r>
                <a:endParaRPr lang="ru-RU" sz="1200" b="1" dirty="0">
                  <a:solidFill>
                    <a:srgbClr val="F05A28"/>
                  </a:solidFill>
                  <a:latin typeface="Muller Narrow Light" pitchFamily="50" charset="-52"/>
                  <a:ea typeface="Meiryo UI" panose="020B0604030504040204" pitchFamily="34" charset="-128"/>
                  <a:cs typeface="Meiryo UI" panose="020B0604030504040204" pitchFamily="34" charset="-128"/>
                </a:endParaRPr>
              </a:p>
              <a:p>
                <a:r>
                  <a:rPr lang="ru-RU" sz="1200" b="1" dirty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организаций, </a:t>
                </a:r>
                <a:r>
                  <a:rPr lang="ru-RU" sz="1200" b="1" dirty="0" smtClean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прошедших повышение </a:t>
                </a:r>
                <a:r>
                  <a:rPr lang="ru-RU" sz="1200" b="1" dirty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квалификации, </a:t>
                </a:r>
                <a:r>
                  <a:rPr lang="ru-RU" sz="1200" b="1" dirty="0" smtClean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в том </a:t>
                </a:r>
                <a:r>
                  <a:rPr lang="ru-RU" sz="1200" b="1" dirty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числе в </a:t>
                </a:r>
                <a:r>
                  <a:rPr lang="ru-RU" sz="1200" b="1" dirty="0" smtClean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центрах непрерывного повышения профессионального </a:t>
                </a:r>
                <a:r>
                  <a:rPr lang="ru-RU" sz="1200" b="1" dirty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мастерства</a:t>
                </a:r>
              </a:p>
              <a:p>
                <a:r>
                  <a:rPr lang="ru-RU" sz="1200" b="1" dirty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(нарастающим итогом)</a:t>
                </a:r>
                <a:r>
                  <a:rPr lang="ru-RU" sz="1200" b="1" dirty="0" smtClean="0">
                    <a:solidFill>
                      <a:srgbClr val="F05A28"/>
                    </a:solidFill>
                    <a:latin typeface="Muller Narrow Light" pitchFamily="50" charset="-52"/>
                    <a:ea typeface="Meiryo UI" panose="020B0604030504040204" pitchFamily="34" charset="-128"/>
                    <a:cs typeface="Meiryo UI" panose="020B0604030504040204" pitchFamily="34" charset="-128"/>
                  </a:rPr>
                  <a:t>, </a:t>
                </a:r>
                <a:r>
                  <a:rPr lang="ru-RU" sz="1200" b="1" dirty="0" smtClean="0">
                    <a:solidFill>
                      <a:srgbClr val="F05A28"/>
                    </a:solidFill>
                    <a:latin typeface="Muller Narrow Light" pitchFamily="50" charset="-52"/>
                  </a:rPr>
                  <a:t>%</a:t>
                </a:r>
                <a:endParaRPr lang="ru-RU" sz="1200" b="1" dirty="0">
                  <a:solidFill>
                    <a:srgbClr val="F05A28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90" name="Прямоугольник 89"/>
              <p:cNvSpPr/>
              <p:nvPr/>
            </p:nvSpPr>
            <p:spPr>
              <a:xfrm>
                <a:off x="3757800" y="2532994"/>
                <a:ext cx="1276012" cy="463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Наименование</a:t>
                </a:r>
                <a:endParaRPr lang="ru-RU" sz="2000" b="1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 flipV="1">
                <a:off x="3040025" y="4082815"/>
                <a:ext cx="7300586" cy="1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>
                <a:off x="3237219" y="4082816"/>
                <a:ext cx="7103392" cy="1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7047487" y="3257722"/>
                <a:ext cx="1254469" cy="35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-</a:t>
                </a:r>
                <a:endParaRPr lang="ru-RU" sz="14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085161" y="3945488"/>
                <a:ext cx="1216795" cy="35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4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54" name="Рисунок 53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1002" y="2880538"/>
              <a:ext cx="384817" cy="317499"/>
            </a:xfrm>
            <a:prstGeom prst="rect">
              <a:avLst/>
            </a:prstGeom>
          </p:spPr>
        </p:pic>
      </p:grpSp>
      <p:sp>
        <p:nvSpPr>
          <p:cNvPr id="102" name="Прямоугольник 101"/>
          <p:cNvSpPr/>
          <p:nvPr/>
        </p:nvSpPr>
        <p:spPr>
          <a:xfrm>
            <a:off x="3568399" y="4917387"/>
            <a:ext cx="6719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903,9</a:t>
            </a:r>
            <a:endParaRPr lang="ru-RU" sz="1600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6567904" y="834948"/>
            <a:ext cx="4670471" cy="597477"/>
            <a:chOff x="2603046" y="7079219"/>
            <a:chExt cx="4226637" cy="597477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2603046" y="7093886"/>
              <a:ext cx="736388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2020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3197102" y="7297336"/>
              <a:ext cx="736389" cy="369332"/>
            </a:xfrm>
            <a:prstGeom prst="rect">
              <a:avLst/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2021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3793975" y="7082594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2022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4354382" y="7297337"/>
              <a:ext cx="736389" cy="369332"/>
            </a:xfrm>
            <a:prstGeom prst="rect">
              <a:avLst/>
            </a:prstGeom>
            <a:solidFill>
              <a:srgbClr val="F05A2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2023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37375" y="7082593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2024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536364" y="7307364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2025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093294" y="7079219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Muller Narrow ExtraBold" pitchFamily="50" charset="-52"/>
                </a:rPr>
                <a:t>2026</a:t>
              </a:r>
              <a:endParaRPr lang="ru-RU" dirty="0">
                <a:solidFill>
                  <a:schemeClr val="bg1"/>
                </a:solidFill>
                <a:latin typeface="Muller Narrow ExtraBold" pitchFamily="50" charset="-52"/>
              </a:endParaRPr>
            </a:p>
          </p:txBody>
        </p:sp>
      </p:grpSp>
      <p:sp>
        <p:nvSpPr>
          <p:cNvPr id="78" name="TextBox 111"/>
          <p:cNvSpPr txBox="1"/>
          <p:nvPr/>
        </p:nvSpPr>
        <p:spPr>
          <a:xfrm>
            <a:off x="1019263" y="863038"/>
            <a:ext cx="2623462" cy="400110"/>
          </a:xfrm>
          <a:prstGeom prst="rect">
            <a:avLst/>
          </a:prstGeom>
          <a:noFill/>
          <a:ln>
            <a:solidFill>
              <a:srgbClr val="0082C8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0082C8"/>
                </a:solidFill>
                <a:latin typeface="Muller Narrow ExtraBold" pitchFamily="50" charset="-52"/>
              </a:rPr>
              <a:t>СРОКИ РЕАЛИЗАЦИИ:</a:t>
            </a:r>
            <a:endParaRPr lang="ru-RU" sz="20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="" xmlns:a16="http://schemas.microsoft.com/office/drawing/2014/main" id="{28C6E572-4E0A-644C-A687-9F0E635A8E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279" y="1076825"/>
            <a:ext cx="355600" cy="355600"/>
          </a:xfrm>
          <a:prstGeom prst="rect">
            <a:avLst/>
          </a:prstGeom>
        </p:spPr>
      </p:pic>
      <p:sp>
        <p:nvSpPr>
          <p:cNvPr id="87" name="TextBox 86"/>
          <p:cNvSpPr txBox="1"/>
          <p:nvPr/>
        </p:nvSpPr>
        <p:spPr>
          <a:xfrm>
            <a:off x="6883664" y="1549836"/>
            <a:ext cx="1407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chemeClr val="accent3"/>
              </a:solidFill>
              <a:latin typeface="Muller Narrow Light" pitchFamily="50" charset="-52"/>
            </a:endParaRPr>
          </a:p>
          <a:p>
            <a:pPr algn="ctr"/>
            <a:r>
              <a:rPr lang="ru-RU" sz="1600" dirty="0" smtClean="0">
                <a:solidFill>
                  <a:schemeClr val="accent6"/>
                </a:solidFill>
                <a:latin typeface="Muller Narrow ExtraBold" pitchFamily="50" charset="-52"/>
              </a:rPr>
              <a:t>Факт 2022</a:t>
            </a:r>
            <a:endParaRPr lang="ru-RU" sz="1600" dirty="0">
              <a:solidFill>
                <a:schemeClr val="accent6"/>
              </a:solidFill>
              <a:latin typeface="Muller Narrow ExtraBold" pitchFamily="50" charset="-52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402161" y="1549836"/>
            <a:ext cx="1407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Light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Факт  2023</a:t>
            </a:r>
            <a:endParaRPr lang="ru-RU" sz="1600" dirty="0">
              <a:solidFill>
                <a:srgbClr val="F05A28"/>
              </a:solidFill>
              <a:latin typeface="Muller Narrow ExtraBold" pitchFamily="50" charset="-52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851825" y="1549836"/>
            <a:ext cx="1407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chemeClr val="accent3"/>
              </a:solidFill>
              <a:latin typeface="Muller Narrow Light" pitchFamily="50" charset="-52"/>
            </a:endParaRPr>
          </a:p>
          <a:p>
            <a:pPr algn="ctr"/>
            <a:r>
              <a:rPr lang="ru-RU" sz="1600" dirty="0" smtClean="0">
                <a:solidFill>
                  <a:schemeClr val="accent6"/>
                </a:solidFill>
                <a:latin typeface="Muller Narrow ExtraBold" pitchFamily="50" charset="-52"/>
              </a:rPr>
              <a:t>План  2024</a:t>
            </a:r>
            <a:endParaRPr lang="ru-RU" sz="1600" dirty="0">
              <a:solidFill>
                <a:schemeClr val="accent6"/>
              </a:solidFill>
              <a:latin typeface="Muller Narrow ExtraBold" pitchFamily="50" charset="-52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1179734" y="4545395"/>
            <a:ext cx="10239964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697230" y="3529732"/>
            <a:ext cx="4765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Доля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обучающихся, обеспеченных бесплатным питанием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в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образовательных организациях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, от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общей численности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обучающихся,</a:t>
            </a:r>
          </a:p>
          <a:p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имеющих право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на обеспечение бесплатным питанием, %</a:t>
            </a:r>
            <a:endParaRPr lang="ru-RU" sz="1200" b="1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pic>
        <p:nvPicPr>
          <p:cNvPr id="126" name="Рисунок 125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00538" y="4742713"/>
            <a:ext cx="483655" cy="26134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84195" y="4662857"/>
            <a:ext cx="4639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F05A28"/>
                </a:solidFill>
                <a:latin typeface="Muller Narrow Light" pitchFamily="50" charset="-52"/>
              </a:rPr>
              <a:t>Доступность </a:t>
            </a:r>
            <a:r>
              <a:rPr lang="ru-RU" sz="1200" b="1" dirty="0" smtClean="0">
                <a:solidFill>
                  <a:srgbClr val="F05A28"/>
                </a:solidFill>
                <a:latin typeface="Muller Narrow Light" pitchFamily="50" charset="-52"/>
              </a:rPr>
              <a:t>дошкольного образования </a:t>
            </a:r>
            <a:r>
              <a:rPr lang="ru-RU" sz="1200" b="1" dirty="0">
                <a:solidFill>
                  <a:srgbClr val="F05A28"/>
                </a:solidFill>
                <a:latin typeface="Muller Narrow Light" pitchFamily="50" charset="-52"/>
              </a:rPr>
              <a:t>для детей </a:t>
            </a:r>
            <a:r>
              <a:rPr lang="ru-RU" sz="1200" b="1" dirty="0" smtClean="0">
                <a:solidFill>
                  <a:srgbClr val="F05A28"/>
                </a:solidFill>
                <a:latin typeface="Muller Narrow Light" pitchFamily="50" charset="-52"/>
              </a:rPr>
              <a:t>в возрасте </a:t>
            </a:r>
            <a:r>
              <a:rPr lang="ru-RU" sz="1200" b="1" dirty="0">
                <a:solidFill>
                  <a:srgbClr val="F05A28"/>
                </a:solidFill>
                <a:latin typeface="Muller Narrow Light" pitchFamily="50" charset="-52"/>
              </a:rPr>
              <a:t>от 3 до 7 лет</a:t>
            </a:r>
            <a:r>
              <a:rPr lang="ru-RU" sz="1200" b="1" dirty="0" smtClean="0">
                <a:solidFill>
                  <a:srgbClr val="F05A28"/>
                </a:solidFill>
                <a:latin typeface="Muller Narrow Light" pitchFamily="50" charset="-52"/>
              </a:rPr>
              <a:t>, %</a:t>
            </a:r>
            <a:endParaRPr lang="ru-RU" sz="12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cxnSp>
        <p:nvCxnSpPr>
          <p:cNvPr id="127" name="Прямая соединительная линия 126"/>
          <p:cNvCxnSpPr/>
          <p:nvPr/>
        </p:nvCxnSpPr>
        <p:spPr>
          <a:xfrm>
            <a:off x="1200538" y="5309188"/>
            <a:ext cx="10148788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807124" y="3832476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100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8311743" y="3844829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100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31291" y="3883676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100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814174" y="4832135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-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729519" y="4805034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100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271225" y="4805035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100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cxnSp>
        <p:nvCxnSpPr>
          <p:cNvPr id="165" name="Прямая со стрелкой 164"/>
          <p:cNvCxnSpPr/>
          <p:nvPr/>
        </p:nvCxnSpPr>
        <p:spPr>
          <a:xfrm rot="10800000">
            <a:off x="6562077" y="4742713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7" name="Рисунок 166">
            <a:extLst>
              <a:ext uri="{FF2B5EF4-FFF2-40B4-BE49-F238E27FC236}">
                <a16:creationId xmlns:a16="http://schemas.microsoft.com/office/drawing/2014/main" xmlns="" id="{C67F30CE-47A8-4340-B8A4-E50CC2F51B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0172" y="828634"/>
            <a:ext cx="519544" cy="593764"/>
          </a:xfrm>
          <a:prstGeom prst="rect">
            <a:avLst/>
          </a:prstGeom>
        </p:spPr>
      </p:pic>
      <p:sp>
        <p:nvSpPr>
          <p:cNvPr id="88" name="TextBox 87"/>
          <p:cNvSpPr txBox="1"/>
          <p:nvPr/>
        </p:nvSpPr>
        <p:spPr>
          <a:xfrm rot="16200000">
            <a:off x="-2718842" y="3448040"/>
            <a:ext cx="6430942" cy="941333"/>
          </a:xfrm>
          <a:prstGeom prst="roundRect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txBody>
          <a:bodyPr wrap="square" lIns="111072" tIns="55536" rIns="111072" bIns="55536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ЦЕЛЬ - </a:t>
            </a:r>
            <a:r>
              <a:rPr lang="ru-RU" sz="1600" b="1" dirty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Повышение доступности и качества образования и обеспечение его соответствия запросам населения, требованиям инновационной экономики и потребностям рынка труда</a:t>
            </a:r>
          </a:p>
        </p:txBody>
      </p:sp>
      <p:cxnSp>
        <p:nvCxnSpPr>
          <p:cNvPr id="98" name="Прямая со стрелкой 97"/>
          <p:cNvCxnSpPr/>
          <p:nvPr/>
        </p:nvCxnSpPr>
        <p:spPr>
          <a:xfrm rot="10800000">
            <a:off x="6513898" y="2241944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10800000">
            <a:off x="6562080" y="3844829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Рисунок 54">
            <a:extLst>
              <a:ext uri="{FF2B5EF4-FFF2-40B4-BE49-F238E27FC236}">
                <a16:creationId xmlns="" xmlns:a16="http://schemas.microsoft.com/office/drawing/2014/main" id="{D7210061-F2C7-A740-8AB8-801686A2EAE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82C8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200538" y="5478247"/>
            <a:ext cx="483654" cy="261346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1697230" y="5456055"/>
            <a:ext cx="46396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Удельный вес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численности обучающихся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по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основным образовательным программам начального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общего, основного</a:t>
            </a:r>
          </a:p>
          <a:p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общего и среднего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общего образования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, участвующих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в олимпиадах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и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конкурсах регионального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уровня, в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общей численности обучающихся по основным образовательным программам начального, основного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общего и 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среднего общего </a:t>
            </a:r>
            <a:r>
              <a:rPr lang="ru-RU" sz="1200" b="1" dirty="0">
                <a:solidFill>
                  <a:srgbClr val="0082C8"/>
                </a:solidFill>
                <a:latin typeface="Muller Narrow Light" pitchFamily="50" charset="-52"/>
              </a:rPr>
              <a:t>образования</a:t>
            </a:r>
            <a:r>
              <a:rPr lang="ru-RU" sz="1200" b="1" dirty="0" smtClean="0">
                <a:solidFill>
                  <a:srgbClr val="0082C8"/>
                </a:solidFill>
                <a:latin typeface="Muller Narrow Light" pitchFamily="50" charset="-52"/>
              </a:rPr>
              <a:t>, %</a:t>
            </a:r>
            <a:endParaRPr lang="ru-RU" sz="1200" b="1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rot="10800000">
            <a:off x="6513898" y="5536349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814174" y="5608919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58,73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322112" y="5608920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59,46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701177" y="5623368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47,3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pic>
        <p:nvPicPr>
          <p:cNvPr id="72" name="Рисунок 71">
            <a:extLst>
              <a:ext uri="{FF2B5EF4-FFF2-40B4-BE49-F238E27FC236}">
                <a16:creationId xmlns="" xmlns:a16="http://schemas.microsoft.com/office/drawing/2014/main" id="{D7210061-F2C7-A740-8AB8-801686A2EAE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82C8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200537" y="3636680"/>
            <a:ext cx="483657" cy="274263"/>
          </a:xfrm>
          <a:prstGeom prst="rect">
            <a:avLst/>
          </a:prstGeom>
        </p:spPr>
      </p:pic>
      <p:cxnSp>
        <p:nvCxnSpPr>
          <p:cNvPr id="73" name="Прямая соединительная линия 72"/>
          <p:cNvCxnSpPr/>
          <p:nvPr/>
        </p:nvCxnSpPr>
        <p:spPr>
          <a:xfrm>
            <a:off x="1302642" y="6656384"/>
            <a:ext cx="10046684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230916" y="2398791"/>
            <a:ext cx="1783390" cy="306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54,6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729519" y="2336382"/>
            <a:ext cx="1826525" cy="306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3"/>
                </a:solidFill>
                <a:latin typeface="Muller Narrow ExtraBold" pitchFamily="50" charset="-52"/>
              </a:rPr>
              <a:t>64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790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106913" y="1008258"/>
            <a:ext cx="11960679" cy="575638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88385" y="82593"/>
            <a:ext cx="12051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ДОХОДАХ И РАСХОДАХ МИНИСТЕРСТВА: ПЛАН И </a:t>
            </a:r>
            <a:r>
              <a:rPr lang="ru-RU" sz="2400" dirty="0" smtClean="0">
                <a:latin typeface="Muller Narrow Light" pitchFamily="2" charset="0"/>
              </a:rPr>
              <a:t>ИСПОЛНЕНИЕ ЗА 2023 </a:t>
            </a:r>
            <a:r>
              <a:rPr lang="ru-RU" sz="2400" dirty="0">
                <a:latin typeface="Muller Narrow Light" pitchFamily="2" charset="0"/>
              </a:rPr>
              <a:t>ГОД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287293" y="1008258"/>
            <a:ext cx="6223182" cy="2163802"/>
            <a:chOff x="3035925" y="2380065"/>
            <a:chExt cx="5929211" cy="2467407"/>
          </a:xfrm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3035925" y="2380065"/>
              <a:ext cx="5914635" cy="2467407"/>
            </a:xfrm>
            <a:prstGeom prst="roundRect">
              <a:avLst>
                <a:gd name="adj" fmla="val 2528"/>
              </a:avLst>
            </a:prstGeom>
            <a:solidFill>
              <a:schemeClr val="bg1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849002" y="3078939"/>
              <a:ext cx="968099" cy="421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ExtraBold" pitchFamily="50" charset="-52"/>
                </a:rPr>
                <a:t>460,5</a:t>
              </a:r>
              <a:endParaRPr lang="ru-RU" dirty="0">
                <a:solidFill>
                  <a:schemeClr val="accent3"/>
                </a:solidFill>
                <a:latin typeface="Muller Narrow ExtraBold" pitchFamily="50" charset="-52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313880" y="3972923"/>
              <a:ext cx="1480688" cy="421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РАСХОДЫ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263063" y="3257303"/>
              <a:ext cx="1323240" cy="421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ДОХОДЫ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850489" y="3864622"/>
              <a:ext cx="1114647" cy="421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6"/>
                  </a:solidFill>
                  <a:latin typeface="Muller Narrow ExtraBold" pitchFamily="50" charset="-52"/>
                </a:rPr>
                <a:t>7 027,6</a:t>
              </a:r>
              <a:endParaRPr lang="ru-RU" dirty="0">
                <a:solidFill>
                  <a:schemeClr val="accent6"/>
                </a:solidFill>
                <a:latin typeface="Muller Narrow ExtraBold" pitchFamily="50" charset="-52"/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3207085" y="2669498"/>
              <a:ext cx="897278" cy="315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>
                  <a:solidFill>
                    <a:srgbClr val="00B0F0"/>
                  </a:solidFill>
                  <a:latin typeface="Muller Narrow Light" pitchFamily="50" charset="-52"/>
                </a:rPr>
                <a:t>млн рублей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399508" y="3169563"/>
              <a:ext cx="553029" cy="596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факт</a:t>
              </a:r>
              <a:endParaRPr lang="ru-RU" sz="1400" dirty="0"/>
            </a:p>
            <a:p>
              <a:pPr algn="ctr"/>
              <a:r>
                <a:rPr lang="ru-RU" sz="1400" dirty="0"/>
                <a:t>план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403183" y="3908866"/>
              <a:ext cx="573983" cy="596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факт</a:t>
              </a:r>
            </a:p>
            <a:p>
              <a:pPr algn="ctr"/>
              <a:r>
                <a:rPr lang="ru-RU" sz="1400" dirty="0" smtClean="0"/>
                <a:t>план</a:t>
              </a:r>
              <a:endParaRPr lang="ru-RU" sz="14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835913" y="4154164"/>
              <a:ext cx="1114647" cy="421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Muller Narrow ExtraBold" pitchFamily="50" charset="-52"/>
                </a:rPr>
                <a:t>30 605,1</a:t>
              </a:r>
              <a:endParaRPr lang="ru-RU" dirty="0">
                <a:latin typeface="Muller Narrow ExtraBold" pitchFamily="50" charset="-52"/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7918248" y="3350296"/>
              <a:ext cx="821983" cy="4211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dirty="0" smtClean="0">
                  <a:latin typeface="Muller Narrow ExtraBold" pitchFamily="50" charset="-52"/>
                </a:rPr>
                <a:t>1 992,4</a:t>
              </a:r>
              <a:endParaRPr lang="ru-RU" dirty="0">
                <a:latin typeface="Muller Narrow ExtraBold" pitchFamily="50" charset="-52"/>
              </a:endParaRPr>
            </a:p>
          </p:txBody>
        </p:sp>
      </p:grpSp>
      <p:sp>
        <p:nvSpPr>
          <p:cNvPr id="116" name="Скругленный прямоугольник 115"/>
          <p:cNvSpPr/>
          <p:nvPr/>
        </p:nvSpPr>
        <p:spPr>
          <a:xfrm>
            <a:off x="6927422" y="1834053"/>
            <a:ext cx="4856648" cy="312834"/>
          </a:xfrm>
          <a:prstGeom prst="roundRect">
            <a:avLst/>
          </a:prstGeom>
          <a:solidFill>
            <a:schemeClr val="bg1"/>
          </a:solidFill>
          <a:ln w="635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ГП «Образование и наука»</a:t>
            </a:r>
          </a:p>
        </p:txBody>
      </p:sp>
      <p:sp>
        <p:nvSpPr>
          <p:cNvPr id="49" name="Скругленный прямоугольник 115">
            <a:extLst>
              <a:ext uri="{FF2B5EF4-FFF2-40B4-BE49-F238E27FC236}">
                <a16:creationId xmlns="" xmlns:a16="http://schemas.microsoft.com/office/drawing/2014/main" id="{0AD46549-C29D-497A-A4FA-FE61A9E1113E}"/>
              </a:ext>
            </a:extLst>
          </p:cNvPr>
          <p:cNvSpPr/>
          <p:nvPr/>
        </p:nvSpPr>
        <p:spPr>
          <a:xfrm>
            <a:off x="6927422" y="2828683"/>
            <a:ext cx="4845791" cy="343377"/>
          </a:xfrm>
          <a:prstGeom prst="roundRect">
            <a:avLst/>
          </a:prstGeom>
          <a:solidFill>
            <a:schemeClr val="bg1"/>
          </a:solidFill>
          <a:ln w="635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ГП «Информационное общество»</a:t>
            </a:r>
          </a:p>
        </p:txBody>
      </p:sp>
      <p:sp>
        <p:nvSpPr>
          <p:cNvPr id="53" name="Скругленный прямоугольник 115">
            <a:extLst>
              <a:ext uri="{FF2B5EF4-FFF2-40B4-BE49-F238E27FC236}">
                <a16:creationId xmlns="" xmlns:a16="http://schemas.microsoft.com/office/drawing/2014/main" id="{E4F5C4AB-8045-47D5-ADFA-8E7B1DD9D970}"/>
              </a:ext>
            </a:extLst>
          </p:cNvPr>
          <p:cNvSpPr/>
          <p:nvPr/>
        </p:nvSpPr>
        <p:spPr>
          <a:xfrm>
            <a:off x="6921270" y="3817405"/>
            <a:ext cx="4845791" cy="32690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ГП «Социальная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поддержка»</a:t>
            </a:r>
            <a:endParaRPr lang="ru-RU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60" name="Скругленный прямоугольник 115">
            <a:extLst>
              <a:ext uri="{FF2B5EF4-FFF2-40B4-BE49-F238E27FC236}">
                <a16:creationId xmlns="" xmlns:a16="http://schemas.microsoft.com/office/drawing/2014/main" id="{9076A792-C3B4-4B18-8ADB-3512840DD650}"/>
              </a:ext>
            </a:extLst>
          </p:cNvPr>
          <p:cNvSpPr/>
          <p:nvPr/>
        </p:nvSpPr>
        <p:spPr>
          <a:xfrm>
            <a:off x="6892554" y="4777156"/>
            <a:ext cx="4845790" cy="360350"/>
          </a:xfrm>
          <a:prstGeom prst="roundRect">
            <a:avLst/>
          </a:prstGeom>
          <a:solidFill>
            <a:schemeClr val="bg1"/>
          </a:solidFill>
          <a:ln w="635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ГП «Развитие транспортной системы»</a:t>
            </a:r>
          </a:p>
        </p:txBody>
      </p:sp>
      <p:sp>
        <p:nvSpPr>
          <p:cNvPr id="68" name="Скругленный прямоугольник 115">
            <a:extLst>
              <a:ext uri="{FF2B5EF4-FFF2-40B4-BE49-F238E27FC236}">
                <a16:creationId xmlns="" xmlns:a16="http://schemas.microsoft.com/office/drawing/2014/main" id="{DFB3DF54-1D62-42F0-9439-7586F41E821A}"/>
              </a:ext>
            </a:extLst>
          </p:cNvPr>
          <p:cNvSpPr/>
          <p:nvPr/>
        </p:nvSpPr>
        <p:spPr>
          <a:xfrm>
            <a:off x="6881692" y="5843410"/>
            <a:ext cx="4845794" cy="367267"/>
          </a:xfrm>
          <a:prstGeom prst="roundRect">
            <a:avLst/>
          </a:prstGeom>
          <a:solidFill>
            <a:schemeClr val="bg1"/>
          </a:solidFill>
          <a:ln w="635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ГП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«Общественная безопасность»</a:t>
            </a:r>
            <a:endParaRPr lang="ru-RU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92862" y="1777555"/>
            <a:ext cx="3179135" cy="369332"/>
          </a:xfrm>
          <a:prstGeom prst="roundRect">
            <a:avLst/>
          </a:prstGeom>
          <a:ln>
            <a:solidFill>
              <a:srgbClr val="F05A28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1692862" y="2406007"/>
            <a:ext cx="3179135" cy="369332"/>
          </a:xfrm>
          <a:prstGeom prst="roundRect">
            <a:avLst/>
          </a:prstGeom>
          <a:ln>
            <a:solidFill>
              <a:srgbClr val="0082C8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98428" y="1769770"/>
            <a:ext cx="3250331" cy="377117"/>
          </a:xfrm>
          <a:prstGeom prst="roundRect">
            <a:avLst/>
          </a:prstGeom>
          <a:ln>
            <a:solidFill>
              <a:srgbClr val="F05A28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1"/>
                </a:solidFill>
              </a:rPr>
              <a:t>        </a:t>
            </a:r>
            <a:r>
              <a:rPr lang="ru-RU" b="1" dirty="0" smtClean="0">
                <a:solidFill>
                  <a:schemeClr val="bg1"/>
                </a:solidFill>
              </a:rPr>
              <a:t>23,1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2863" y="2405121"/>
            <a:ext cx="3174360" cy="369332"/>
          </a:xfrm>
          <a:prstGeom prst="roundRect">
            <a:avLst/>
          </a:prstGeom>
          <a:ln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  <a:latin typeface="Muller Narrow ExtraBold" pitchFamily="50" charset="-52"/>
              </a:rPr>
              <a:t>             </a:t>
            </a:r>
            <a:r>
              <a:rPr lang="ru-RU" dirty="0" smtClean="0">
                <a:solidFill>
                  <a:schemeClr val="bg1"/>
                </a:solidFill>
                <a:latin typeface="Muller Narrow ExtraBold" pitchFamily="50" charset="-52"/>
              </a:rPr>
              <a:t>23,0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34733" y="1827533"/>
            <a:ext cx="309451" cy="162937"/>
          </a:xfrm>
          <a:prstGeom prst="rect">
            <a:avLst/>
          </a:prstGeom>
          <a:ln>
            <a:solidFill>
              <a:srgbClr val="F05A28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Muller Narrow ExtraBold" pitchFamily="50" charset="-52"/>
              </a:rPr>
              <a:t>%</a:t>
            </a:r>
            <a:endParaRPr lang="ru-RU" sz="11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2794001" y="2425562"/>
            <a:ext cx="250183" cy="138499"/>
          </a:xfrm>
          <a:prstGeom prst="rect">
            <a:avLst/>
          </a:prstGeom>
          <a:solidFill>
            <a:srgbClr val="0082C8"/>
          </a:solidFill>
          <a:ln>
            <a:solidFill>
              <a:srgbClr val="0082C8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Muller Narrow ExtraBold" pitchFamily="50" charset="-52"/>
              </a:rPr>
              <a:t>%</a:t>
            </a:r>
            <a:endParaRPr lang="ru-RU" sz="1100" dirty="0"/>
          </a:p>
        </p:txBody>
      </p:sp>
      <p:grpSp>
        <p:nvGrpSpPr>
          <p:cNvPr id="79" name="Группа 78"/>
          <p:cNvGrpSpPr/>
          <p:nvPr/>
        </p:nvGrpSpPr>
        <p:grpSpPr>
          <a:xfrm>
            <a:off x="286168" y="2405121"/>
            <a:ext cx="11781425" cy="4221435"/>
            <a:chOff x="3255932" y="1834264"/>
            <a:chExt cx="11147642" cy="3120010"/>
          </a:xfrm>
        </p:grpSpPr>
        <p:sp>
          <p:nvSpPr>
            <p:cNvPr id="87" name="Скругленный прямоугольник 86"/>
            <p:cNvSpPr/>
            <p:nvPr/>
          </p:nvSpPr>
          <p:spPr>
            <a:xfrm>
              <a:off x="3255932" y="2486867"/>
              <a:ext cx="5882407" cy="2467407"/>
            </a:xfrm>
            <a:prstGeom prst="roundRect">
              <a:avLst>
                <a:gd name="adj" fmla="val 2528"/>
              </a:avLst>
            </a:prstGeom>
            <a:solidFill>
              <a:schemeClr val="bg1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707192" y="2487006"/>
              <a:ext cx="1531504" cy="333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05A28"/>
                  </a:solidFill>
                  <a:latin typeface="Muller Narrow ExtraBold" pitchFamily="2" charset="0"/>
                </a:rPr>
                <a:t>Доходы:</a:t>
              </a:r>
              <a:endParaRPr lang="ru-RU" sz="2800" b="1" dirty="0">
                <a:solidFill>
                  <a:srgbClr val="F05A28"/>
                </a:solidFill>
                <a:latin typeface="Muller Narrow ExtraBold" pitchFamily="2" charset="0"/>
              </a:endParaRPr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13435434" y="1834264"/>
              <a:ext cx="968140" cy="2729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chemeClr val="accent6"/>
                </a:solidFill>
                <a:latin typeface="Muller Narrow ExtraBold" pitchFamily="50" charset="-52"/>
              </a:endParaRPr>
            </a:p>
          </p:txBody>
        </p:sp>
      </p:grpSp>
      <p:pic>
        <p:nvPicPr>
          <p:cNvPr id="99" name="Рисунок 98">
            <a:extLst>
              <a:ext uri="{FF2B5EF4-FFF2-40B4-BE49-F238E27FC236}">
                <a16:creationId xmlns:lc="http://schemas.openxmlformats.org/drawingml/2006/lockedCanvas" xmlns="" xmlns:a16="http://schemas.microsoft.com/office/drawing/2014/main" id="{D7210061-F2C7-A740-8AB8-801686A2EAE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98878" y="3443303"/>
            <a:ext cx="340995" cy="26606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607261" y="5334977"/>
            <a:ext cx="5276184" cy="789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Прочие доходы</a:t>
            </a:r>
          </a:p>
          <a:p>
            <a:r>
              <a:rPr lang="ru-RU" b="1" dirty="0" smtClean="0"/>
              <a:t>6,          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0995" y="3655220"/>
            <a:ext cx="3528508" cy="2945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Государственные пошлины за совершение действий, связанных с лицензированием, государственной аккредитацией образовательных учреждений, проставлению </a:t>
            </a:r>
            <a:r>
              <a:rPr lang="ru-RU" sz="1400" dirty="0" err="1">
                <a:solidFill>
                  <a:schemeClr val="tx1"/>
                </a:solidFill>
                <a:latin typeface="Muller Narrow Light" pitchFamily="50" charset="-52"/>
              </a:rPr>
              <a:t>апостиля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 на документах государственного образца об образовании, об ученых степенях и ученых званиях в пределах переданных полномочий Российской Федерации в области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образования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998874" y="3737401"/>
            <a:ext cx="2387072" cy="2373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uller Narrow ExtraBold" pitchFamily="50" charset="-52"/>
              </a:rPr>
              <a:t>1 988,27      </a:t>
            </a:r>
            <a:r>
              <a:rPr lang="ru-RU" dirty="0" smtClean="0">
                <a:solidFill>
                  <a:srgbClr val="0082C8"/>
                </a:solidFill>
                <a:latin typeface="Muller Narrow ExtraBold" pitchFamily="50" charset="-52"/>
              </a:rPr>
              <a:t>458,9  </a:t>
            </a:r>
            <a:r>
              <a:rPr lang="ru-RU" dirty="0" smtClean="0">
                <a:solidFill>
                  <a:schemeClr val="tx1"/>
                </a:solidFill>
                <a:latin typeface="Muller Narrow ExtraBold" pitchFamily="50" charset="-52"/>
              </a:rPr>
              <a:t>       </a:t>
            </a:r>
            <a:endParaRPr lang="ru-RU" dirty="0">
              <a:solidFill>
                <a:srgbClr val="0082C8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657112" y="6124087"/>
            <a:ext cx="2387072" cy="476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uller Narrow ExtraBold" pitchFamily="50" charset="-52"/>
              </a:rPr>
              <a:t>0,90         </a:t>
            </a:r>
            <a:r>
              <a:rPr lang="en-US" dirty="0" smtClean="0">
                <a:solidFill>
                  <a:srgbClr val="0082C8"/>
                </a:solidFill>
                <a:latin typeface="Muller Narrow ExtraBold" pitchFamily="50" charset="-52"/>
              </a:rPr>
              <a:t>0,</a:t>
            </a:r>
            <a:r>
              <a:rPr lang="ru-RU" dirty="0" smtClean="0">
                <a:solidFill>
                  <a:srgbClr val="0082C8"/>
                </a:solidFill>
                <a:latin typeface="Muller Narrow ExtraBold" pitchFamily="50" charset="-52"/>
              </a:rPr>
              <a:t>04</a:t>
            </a:r>
            <a:endParaRPr lang="ru-RU" dirty="0">
              <a:solidFill>
                <a:srgbClr val="0082C8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3718831" y="5334977"/>
            <a:ext cx="2947157" cy="1969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uller Narrow ExtraBold" pitchFamily="50" charset="-52"/>
              </a:rPr>
              <a:t>3,23        </a:t>
            </a:r>
            <a:r>
              <a:rPr lang="ru-RU" dirty="0" smtClean="0">
                <a:solidFill>
                  <a:srgbClr val="0082C8"/>
                </a:solidFill>
                <a:latin typeface="Muller Narrow ExtraBold" pitchFamily="50" charset="-52"/>
              </a:rPr>
              <a:t>1,56</a:t>
            </a:r>
            <a:endParaRPr lang="ru-RU" dirty="0">
              <a:solidFill>
                <a:srgbClr val="0082C8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89503" y="3787532"/>
            <a:ext cx="2365597" cy="11991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Субсидии, субвенции </a:t>
            </a: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бюджетам субъектов Российской Федерации</a:t>
            </a:r>
          </a:p>
          <a:p>
            <a:pPr algn="ctr"/>
            <a:endParaRPr lang="ru-RU" dirty="0"/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4253023" y="5229431"/>
            <a:ext cx="2049761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3989503" y="4093853"/>
            <a:ext cx="0" cy="2288563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5157447" y="3414519"/>
            <a:ext cx="1233377" cy="504750"/>
          </a:xfrm>
          <a:prstGeom prst="roundRect">
            <a:avLst/>
          </a:prstGeom>
          <a:noFill/>
          <a:ln w="285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ExtraBold" pitchFamily="50" charset="-52"/>
              </a:rPr>
              <a:t>план</a:t>
            </a:r>
            <a:r>
              <a:rPr lang="ru-RU" sz="1400" dirty="0" smtClean="0">
                <a:solidFill>
                  <a:schemeClr val="tx1"/>
                </a:solidFill>
              </a:rPr>
              <a:t>/</a:t>
            </a:r>
            <a:r>
              <a:rPr lang="ru-RU" sz="1600" dirty="0" smtClean="0">
                <a:solidFill>
                  <a:schemeClr val="accent6"/>
                </a:solidFill>
                <a:latin typeface="Muller Narrow ExtraBold" pitchFamily="50" charset="-52"/>
              </a:rPr>
              <a:t>факт</a:t>
            </a:r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млн рублей</a:t>
            </a:r>
          </a:p>
          <a:p>
            <a:pPr algn="ctr"/>
            <a:endParaRPr lang="ru-RU" dirty="0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751674" y="1008256"/>
            <a:ext cx="5197289" cy="5618299"/>
          </a:xfrm>
          <a:prstGeom prst="roundRect">
            <a:avLst>
              <a:gd name="adj" fmla="val 2960"/>
            </a:avLst>
          </a:prstGeom>
          <a:noFill/>
          <a:ln w="19050"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3" name="Рисунок 112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2561" y="1131404"/>
            <a:ext cx="455624" cy="261346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7369435" y="1112599"/>
            <a:ext cx="1763931" cy="506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82C8"/>
                </a:solidFill>
                <a:latin typeface="Muller Narrow ExtraBold" pitchFamily="2" charset="0"/>
              </a:rPr>
              <a:t>Расходы:</a:t>
            </a:r>
            <a:endParaRPr lang="ru-RU" sz="2800" b="1" dirty="0">
              <a:solidFill>
                <a:srgbClr val="0082C8"/>
              </a:solidFill>
              <a:latin typeface="Muller Narrow ExtraBold" pitchFamily="2" charset="0"/>
            </a:endParaRPr>
          </a:p>
          <a:p>
            <a:pPr algn="ctr"/>
            <a:endParaRPr lang="ru-RU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0568763" y="1112598"/>
            <a:ext cx="1169581" cy="567565"/>
          </a:xfrm>
          <a:prstGeom prst="roundRect">
            <a:avLst/>
          </a:prstGeom>
          <a:noFill/>
          <a:ln w="1905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Muller Narrow ExtraBold" pitchFamily="50" charset="-52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план</a:t>
            </a:r>
            <a:r>
              <a:rPr lang="ru-RU" sz="1400" dirty="0" smtClean="0">
                <a:solidFill>
                  <a:schemeClr val="tx1"/>
                </a:solidFill>
              </a:rPr>
              <a:t>/</a:t>
            </a:r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факт</a:t>
            </a:r>
            <a:endParaRPr lang="ru-RU" sz="1400" dirty="0">
              <a:solidFill>
                <a:srgbClr val="F05A28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млн рублей</a:t>
            </a:r>
          </a:p>
          <a:p>
            <a:pPr algn="ctr"/>
            <a:endParaRPr lang="ru-RU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9976535" y="1841838"/>
            <a:ext cx="1807535" cy="3050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400" dirty="0">
              <a:solidFill>
                <a:schemeClr val="tx1"/>
              </a:solidFill>
              <a:latin typeface="Muller Narrow ExtraBold" pitchFamily="50" charset="-52"/>
            </a:endParaRP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28 184,1    </a:t>
            </a:r>
            <a:r>
              <a:rPr lang="en-US" sz="1400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6 667,0</a:t>
            </a:r>
            <a:endParaRPr lang="ru-RU" sz="1400" dirty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endParaRPr lang="ru-RU" dirty="0"/>
          </a:p>
        </p:txBody>
      </p:sp>
      <p:sp>
        <p:nvSpPr>
          <p:cNvPr id="121" name="Скругленный прямоугольник 120"/>
          <p:cNvSpPr/>
          <p:nvPr/>
        </p:nvSpPr>
        <p:spPr>
          <a:xfrm>
            <a:off x="9959526" y="2828682"/>
            <a:ext cx="1807535" cy="343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ru-RU" sz="1400" dirty="0" smtClean="0">
              <a:solidFill>
                <a:schemeClr val="tx1"/>
              </a:solidFill>
              <a:latin typeface="Muller Narrow ExtraBold" pitchFamily="50" charset="-52"/>
            </a:endParaRP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73,0  </a:t>
            </a:r>
            <a:r>
              <a:rPr lang="en-US" sz="1400" dirty="0" smtClean="0">
                <a:solidFill>
                  <a:schemeClr val="tx1"/>
                </a:solidFill>
                <a:latin typeface="Muller Narrow ExtraBold" pitchFamily="50" charset="-52"/>
              </a:rPr>
              <a:t>                 </a:t>
            </a:r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0,0</a:t>
            </a:r>
            <a:endParaRPr lang="ru-RU" sz="1400" dirty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endParaRPr lang="ru-RU" dirty="0"/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9959525" y="3817405"/>
            <a:ext cx="1807535" cy="326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dirty="0">
              <a:solidFill>
                <a:schemeClr val="tx1"/>
              </a:solidFill>
              <a:latin typeface="Muller Narrow ExtraBold" pitchFamily="50" charset="-52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2 321,0          </a:t>
            </a:r>
            <a:r>
              <a:rPr lang="ru-RU" sz="1400" dirty="0" smtClean="0">
                <a:solidFill>
                  <a:srgbClr val="F05A28"/>
                </a:solidFill>
                <a:latin typeface="Muller Narrow ExtraBold" pitchFamily="50" charset="-52"/>
              </a:rPr>
              <a:t>358,1</a:t>
            </a:r>
            <a:endParaRPr lang="ru-RU" sz="1400" dirty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endParaRPr lang="ru-RU" dirty="0"/>
          </a:p>
        </p:txBody>
      </p:sp>
      <p:sp>
        <p:nvSpPr>
          <p:cNvPr id="124" name="Скругленный прямоугольник 123"/>
          <p:cNvSpPr/>
          <p:nvPr/>
        </p:nvSpPr>
        <p:spPr>
          <a:xfrm>
            <a:off x="9930809" y="4777157"/>
            <a:ext cx="1807543" cy="350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Muller Narrow ExtraBold" pitchFamily="50" charset="-52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 0,49  </a:t>
            </a:r>
            <a:r>
              <a:rPr lang="en-US" sz="1400" dirty="0" smtClean="0">
                <a:solidFill>
                  <a:schemeClr val="tx1"/>
                </a:solidFill>
                <a:latin typeface="Muller Narrow ExtraBold" pitchFamily="50" charset="-52"/>
              </a:rPr>
              <a:t>                 </a:t>
            </a:r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r>
              <a:rPr lang="ru-RU" sz="1400" dirty="0" smtClean="0">
                <a:solidFill>
                  <a:schemeClr val="accent5"/>
                </a:solidFill>
                <a:latin typeface="Muller Narrow ExtraBold" pitchFamily="50" charset="-52"/>
              </a:rPr>
              <a:t>0,49</a:t>
            </a:r>
            <a:endParaRPr lang="ru-RU" sz="1400" dirty="0" smtClean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endParaRPr lang="ru-RU" dirty="0"/>
          </a:p>
        </p:txBody>
      </p:sp>
      <p:sp>
        <p:nvSpPr>
          <p:cNvPr id="126" name="Скругленный прямоугольник 125"/>
          <p:cNvSpPr/>
          <p:nvPr/>
        </p:nvSpPr>
        <p:spPr>
          <a:xfrm>
            <a:off x="9919944" y="5843410"/>
            <a:ext cx="1807542" cy="3672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Muller Narrow ExtraBold" pitchFamily="50" charset="-52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 0,06  </a:t>
            </a:r>
            <a:r>
              <a:rPr lang="en-US" sz="1400" dirty="0" smtClean="0">
                <a:solidFill>
                  <a:schemeClr val="tx1"/>
                </a:solidFill>
                <a:latin typeface="Muller Narrow ExtraBold" pitchFamily="50" charset="-52"/>
              </a:rPr>
              <a:t>                </a:t>
            </a:r>
            <a:r>
              <a:rPr lang="ru-RU" sz="1400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r>
              <a:rPr lang="ru-RU" sz="1400" dirty="0" smtClean="0">
                <a:solidFill>
                  <a:schemeClr val="accent5"/>
                </a:solidFill>
                <a:latin typeface="Muller Narrow ExtraBold" pitchFamily="50" charset="-52"/>
              </a:rPr>
              <a:t>0,06</a:t>
            </a:r>
            <a:endParaRPr lang="ru-RU" sz="1400" dirty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endParaRPr lang="ru-RU" dirty="0"/>
          </a:p>
        </p:txBody>
      </p:sp>
      <p:sp>
        <p:nvSpPr>
          <p:cNvPr id="57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3519412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4B1B0073-4009-48E4-AC51-5CF12B8CDF6E}"/>
              </a:ext>
            </a:extLst>
          </p:cNvPr>
          <p:cNvSpPr/>
          <p:nvPr/>
        </p:nvSpPr>
        <p:spPr>
          <a:xfrm>
            <a:off x="0" y="896796"/>
            <a:ext cx="12236928" cy="666014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rgbClr val="282828"/>
                </a:solidFill>
                <a:latin typeface="Muller Narrow ExtraBold" pitchFamily="50" charset="-52"/>
              </a:rPr>
              <a:t>195 662,13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50442" y="62799"/>
            <a:ext cx="4156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РАСХОДЫ НА ДЕТСКИЙ ОТДЫХ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E8500EC2-D174-4BAA-907D-1116659A9878}"/>
              </a:ext>
            </a:extLst>
          </p:cNvPr>
          <p:cNvGrpSpPr/>
          <p:nvPr/>
        </p:nvGrpSpPr>
        <p:grpSpPr>
          <a:xfrm>
            <a:off x="150442" y="624605"/>
            <a:ext cx="11192396" cy="5453534"/>
            <a:chOff x="3022718" y="1755071"/>
            <a:chExt cx="6194584" cy="6948909"/>
          </a:xfrm>
        </p:grpSpPr>
        <p:sp>
          <p:nvSpPr>
            <p:cNvPr id="21" name="Скругленный прямоугольник 74">
              <a:extLst>
                <a:ext uri="{FF2B5EF4-FFF2-40B4-BE49-F238E27FC236}">
                  <a16:creationId xmlns:a16="http://schemas.microsoft.com/office/drawing/2014/main" xmlns="" id="{8DAD6CF2-CC8D-43A1-9712-95ABE407588C}"/>
                </a:ext>
              </a:extLst>
            </p:cNvPr>
            <p:cNvSpPr/>
            <p:nvPr/>
          </p:nvSpPr>
          <p:spPr>
            <a:xfrm>
              <a:off x="3022718" y="1755071"/>
              <a:ext cx="6194584" cy="6948909"/>
            </a:xfrm>
            <a:prstGeom prst="roundRect">
              <a:avLst>
                <a:gd name="adj" fmla="val 2528"/>
              </a:avLst>
            </a:prstGeom>
            <a:solidFill>
              <a:schemeClr val="bg1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A11DDDD2-0BB2-4904-9EE4-3E6DC3B32421}"/>
                </a:ext>
              </a:extLst>
            </p:cNvPr>
            <p:cNvSpPr txBox="1"/>
            <p:nvPr/>
          </p:nvSpPr>
          <p:spPr>
            <a:xfrm>
              <a:off x="3029235" y="3136768"/>
              <a:ext cx="1895238" cy="1458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solidFill>
                    <a:schemeClr val="accent5"/>
                  </a:solidFill>
                  <a:latin typeface="Muller Narrow ExtraBold" pitchFamily="50" charset="-52"/>
                </a:rPr>
                <a:t>ОРГАНИЗАЦИЯ КАЧЕСТВЕННОГО ОТДЫХА И ОЗДОРОВЛЕНИЯ ДЕТЕЙ В ВОЗРАСТЕ ОТ 6 ДО 18 ЛЕТ, в том числе:</a:t>
              </a:r>
            </a:p>
          </p:txBody>
        </p: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xmlns="" id="{F14C1A56-D850-463C-B7BD-F6BBE39BD559}"/>
                </a:ext>
              </a:extLst>
            </p:cNvPr>
            <p:cNvCxnSpPr>
              <a:cxnSpLocks/>
            </p:cNvCxnSpPr>
            <p:nvPr/>
          </p:nvCxnSpPr>
          <p:spPr>
            <a:xfrm>
              <a:off x="3402535" y="4595002"/>
              <a:ext cx="5629912" cy="0"/>
            </a:xfrm>
            <a:prstGeom prst="line">
              <a:avLst/>
            </a:prstGeom>
            <a:ln w="19050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xmlns="" id="{20ACBC28-6343-4915-A46A-EEF6527E11CF}"/>
                </a:ext>
              </a:extLst>
            </p:cNvPr>
            <p:cNvCxnSpPr>
              <a:cxnSpLocks/>
            </p:cNvCxnSpPr>
            <p:nvPr/>
          </p:nvCxnSpPr>
          <p:spPr>
            <a:xfrm>
              <a:off x="3402535" y="5919292"/>
              <a:ext cx="5629912" cy="0"/>
            </a:xfrm>
            <a:prstGeom prst="line">
              <a:avLst/>
            </a:prstGeom>
            <a:ln w="19050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61E9216D-BCEE-4FD0-B883-C962FB1BDF1B}"/>
                </a:ext>
              </a:extLst>
            </p:cNvPr>
            <p:cNvSpPr txBox="1"/>
            <p:nvPr/>
          </p:nvSpPr>
          <p:spPr>
            <a:xfrm>
              <a:off x="5406422" y="2212611"/>
              <a:ext cx="896611" cy="1254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>
                  <a:solidFill>
                    <a:schemeClr val="accent5"/>
                  </a:solidFill>
                  <a:latin typeface="Muller Narrow ExtraBold" pitchFamily="50" charset="-52"/>
                </a:rPr>
                <a:t>2023</a:t>
              </a:r>
              <a:r>
                <a:rPr lang="ru-RU" sz="2000" dirty="0" smtClean="0">
                  <a:solidFill>
                    <a:schemeClr val="accent6"/>
                  </a:solidFill>
                  <a:latin typeface="Muller Narrow ExtraBold" pitchFamily="50" charset="-52"/>
                </a:rPr>
                <a:t> </a:t>
              </a:r>
              <a:r>
                <a:rPr lang="ru-RU" sz="2000" dirty="0" smtClean="0">
                  <a:solidFill>
                    <a:schemeClr val="accent3"/>
                  </a:solidFill>
                  <a:latin typeface="Muller Narrow Light" pitchFamily="50" charset="-52"/>
                </a:rPr>
                <a:t>год</a:t>
              </a:r>
              <a:endParaRPr lang="en-US" sz="2000" dirty="0" smtClean="0">
                <a:solidFill>
                  <a:schemeClr val="accent3"/>
                </a:solidFill>
                <a:latin typeface="Muller Narrow Light" pitchFamily="50" charset="-52"/>
              </a:endParaRPr>
            </a:p>
            <a:p>
              <a:pPr algn="ctr"/>
              <a:r>
                <a:rPr lang="ru-RU" sz="2000" dirty="0">
                  <a:solidFill>
                    <a:schemeClr val="accent5"/>
                  </a:solidFill>
                  <a:latin typeface="Muller Narrow ExtraBold" pitchFamily="50" charset="-52"/>
                </a:rPr>
                <a:t>исполнено</a:t>
              </a:r>
            </a:p>
            <a:p>
              <a:pPr algn="ctr"/>
              <a:endParaRPr lang="ru-RU" dirty="0">
                <a:solidFill>
                  <a:schemeClr val="accent3"/>
                </a:solidFill>
                <a:latin typeface="Muller Narrow Light" pitchFamily="50" charset="-52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D18AD669-5500-4DEE-95AF-D13044E590EB}"/>
              </a:ext>
            </a:extLst>
          </p:cNvPr>
          <p:cNvSpPr txBox="1"/>
          <p:nvPr/>
        </p:nvSpPr>
        <p:spPr>
          <a:xfrm>
            <a:off x="6741631" y="917586"/>
            <a:ext cx="1330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6"/>
                </a:solidFill>
                <a:latin typeface="Muller Narrow ExtraBold" pitchFamily="50" charset="-52"/>
              </a:rPr>
              <a:t>2024</a:t>
            </a:r>
            <a:r>
              <a:rPr lang="ru-RU" sz="1200" dirty="0" smtClean="0">
                <a:solidFill>
                  <a:schemeClr val="accent6"/>
                </a:solidFill>
                <a:latin typeface="Muller Narrow ExtraBold" pitchFamily="50" charset="-52"/>
              </a:rPr>
              <a:t> </a:t>
            </a:r>
            <a:r>
              <a:rPr lang="ru-RU" sz="1600" dirty="0">
                <a:solidFill>
                  <a:schemeClr val="accent3"/>
                </a:solidFill>
                <a:latin typeface="Muller Narrow Light" pitchFamily="50" charset="-52"/>
              </a:rPr>
              <a:t>год</a:t>
            </a:r>
          </a:p>
          <a:p>
            <a:pPr algn="ctr"/>
            <a:r>
              <a:rPr lang="ru-RU" sz="2400" dirty="0">
                <a:solidFill>
                  <a:schemeClr val="accent6"/>
                </a:solidFill>
                <a:latin typeface="Muller Narrow ExtraBold" pitchFamily="50" charset="-52"/>
              </a:rPr>
              <a:t>план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70ED8273-4AC6-493E-B5A5-AD5CCF3531BB}"/>
              </a:ext>
            </a:extLst>
          </p:cNvPr>
          <p:cNvSpPr txBox="1"/>
          <p:nvPr/>
        </p:nvSpPr>
        <p:spPr>
          <a:xfrm>
            <a:off x="8694831" y="917586"/>
            <a:ext cx="1682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5"/>
                </a:solidFill>
                <a:latin typeface="Muller Narrow ExtraBold" pitchFamily="50" charset="-52"/>
              </a:rPr>
              <a:t>2024</a:t>
            </a:r>
            <a:r>
              <a:rPr lang="ru-RU" sz="1400" dirty="0" smtClean="0">
                <a:solidFill>
                  <a:schemeClr val="accent6"/>
                </a:solidFill>
                <a:latin typeface="Muller Narrow ExtraBold" pitchFamily="50" charset="-52"/>
              </a:rPr>
              <a:t> </a:t>
            </a:r>
            <a:r>
              <a:rPr lang="ru-RU" dirty="0">
                <a:solidFill>
                  <a:schemeClr val="accent3"/>
                </a:solidFill>
                <a:latin typeface="Muller Narrow Light" pitchFamily="50" charset="-52"/>
              </a:rPr>
              <a:t>год</a:t>
            </a:r>
          </a:p>
          <a:p>
            <a:pPr algn="ctr"/>
            <a:r>
              <a:rPr lang="ru-RU" sz="2400" dirty="0">
                <a:solidFill>
                  <a:schemeClr val="accent5"/>
                </a:solidFill>
                <a:latin typeface="Muller Narrow ExtraBold" pitchFamily="50" charset="-52"/>
              </a:rPr>
              <a:t>исполнено</a:t>
            </a:r>
            <a:endParaRPr lang="ru-RU" dirty="0">
              <a:solidFill>
                <a:schemeClr val="accent5"/>
              </a:solidFill>
              <a:latin typeface="Muller Narrow ExtraBold" pitchFamily="50" charset="-52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A716323C-D77F-43BC-835B-D236A27950E7}"/>
              </a:ext>
            </a:extLst>
          </p:cNvPr>
          <p:cNvSpPr txBox="1"/>
          <p:nvPr/>
        </p:nvSpPr>
        <p:spPr>
          <a:xfrm>
            <a:off x="309681" y="2889708"/>
            <a:ext cx="34243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0082C8"/>
                </a:solidFill>
                <a:latin typeface="Muller Narrow ExtraBold" pitchFamily="50" charset="-52"/>
              </a:rPr>
              <a:t>ОТДЫХ ДЕТЕЙ, НАХОДЯЩИХСЯ В ТРУДНОЙ ЖИЗНЕННОЙ СИТУАЦИИ, В ОЗДОРОВИТЕЛЬНЫХ УЧРЕЖДЕНИЯХ ЗА ПРЕДЕЛАМИ РЕГИОНА</a:t>
            </a:r>
            <a:endParaRPr lang="ru-RU" sz="1600" dirty="0">
              <a:solidFill>
                <a:schemeClr val="accent6"/>
              </a:solidFill>
              <a:latin typeface="Muller Narrow ExtraBold" pitchFamily="50" charset="-52"/>
            </a:endParaRPr>
          </a:p>
          <a:p>
            <a:pPr algn="r"/>
            <a:endParaRPr lang="ru-RU" sz="1600" dirty="0">
              <a:solidFill>
                <a:schemeClr val="accent5"/>
              </a:solidFill>
              <a:latin typeface="Muller Narrow ExtraBold" pitchFamily="50" charset="-5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F69364B-60B2-410D-98EF-C9DFB3A4CD06}"/>
              </a:ext>
            </a:extLst>
          </p:cNvPr>
          <p:cNvSpPr txBox="1"/>
          <p:nvPr/>
        </p:nvSpPr>
        <p:spPr>
          <a:xfrm>
            <a:off x="309681" y="4014434"/>
            <a:ext cx="3424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chemeClr val="accent5"/>
                </a:solidFill>
                <a:latin typeface="Muller Narrow ExtraBold" pitchFamily="50" charset="-52"/>
              </a:rPr>
              <a:t>ОТДЫХ ДЕТЕЙ В ЛАГЕРЯХ, ОРГАНИЗОВАННЫХ НА БАЗЕ МУНИЦИПАЛЬНЫХ ОБРАЗОВАТЕЛЬНЫХ ОРГАНИЗАЦИЙ</a:t>
            </a:r>
          </a:p>
        </p:txBody>
      </p:sp>
      <p:sp>
        <p:nvSpPr>
          <p:cNvPr id="50" name="Скругленный прямоугольник 118">
            <a:extLst>
              <a:ext uri="{FF2B5EF4-FFF2-40B4-BE49-F238E27FC236}">
                <a16:creationId xmlns:a16="http://schemas.microsoft.com/office/drawing/2014/main" xmlns="" id="{8013AA5D-6349-4E93-964A-E52675CD4BF1}"/>
              </a:ext>
            </a:extLst>
          </p:cNvPr>
          <p:cNvSpPr/>
          <p:nvPr/>
        </p:nvSpPr>
        <p:spPr>
          <a:xfrm>
            <a:off x="1609757" y="1071241"/>
            <a:ext cx="1238341" cy="283281"/>
          </a:xfrm>
          <a:prstGeom prst="roundRect">
            <a:avLst/>
          </a:prstGeom>
          <a:solidFill>
            <a:srgbClr val="0082C8"/>
          </a:solidFill>
          <a:ln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dirty="0">
                <a:solidFill>
                  <a:schemeClr val="accent3"/>
                </a:solidFill>
                <a:latin typeface="Muller Narrow Light" pitchFamily="50" charset="-52"/>
              </a:rPr>
              <a:t>тыс. рублей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361AFE44-CC22-4B18-BCD8-E1D903CF661E}"/>
              </a:ext>
            </a:extLst>
          </p:cNvPr>
          <p:cNvSpPr txBox="1"/>
          <p:nvPr/>
        </p:nvSpPr>
        <p:spPr>
          <a:xfrm>
            <a:off x="4604791" y="2007712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282828"/>
                </a:solidFill>
                <a:latin typeface="Muller Narrow ExtraBold" pitchFamily="50" charset="-52"/>
              </a:rPr>
              <a:t>406 308,0</a:t>
            </a:r>
            <a:endParaRPr lang="ru-RU" sz="2000" dirty="0">
              <a:solidFill>
                <a:srgbClr val="282828"/>
              </a:solidFill>
              <a:latin typeface="Muller Narrow ExtraBold" pitchFamily="50" charset="-52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80C003CA-0BD3-4EEF-B7F4-446B1986891F}"/>
              </a:ext>
            </a:extLst>
          </p:cNvPr>
          <p:cNvSpPr txBox="1"/>
          <p:nvPr/>
        </p:nvSpPr>
        <p:spPr>
          <a:xfrm>
            <a:off x="6596737" y="2007712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482 403,4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966CB9F2-4F20-4876-A849-5D4ED0764D4F}"/>
              </a:ext>
            </a:extLst>
          </p:cNvPr>
          <p:cNvSpPr txBox="1"/>
          <p:nvPr/>
        </p:nvSpPr>
        <p:spPr>
          <a:xfrm>
            <a:off x="8694831" y="2007712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132 799,0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22A6FDED-3A35-4DC9-B3E5-32FB02B86778}"/>
              </a:ext>
            </a:extLst>
          </p:cNvPr>
          <p:cNvSpPr txBox="1"/>
          <p:nvPr/>
        </p:nvSpPr>
        <p:spPr>
          <a:xfrm>
            <a:off x="4604791" y="3100143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282828"/>
                </a:solidFill>
                <a:latin typeface="Muller Narrow ExtraBold" pitchFamily="50" charset="-52"/>
              </a:rPr>
              <a:t>143 747,2</a:t>
            </a:r>
            <a:endParaRPr lang="ru-RU" sz="2000" dirty="0">
              <a:solidFill>
                <a:srgbClr val="282828"/>
              </a:solidFill>
              <a:latin typeface="Muller Narrow ExtraBold" pitchFamily="50" charset="-52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63F7983-062F-4566-8937-ABF522B93C03}"/>
              </a:ext>
            </a:extLst>
          </p:cNvPr>
          <p:cNvSpPr txBox="1"/>
          <p:nvPr/>
        </p:nvSpPr>
        <p:spPr>
          <a:xfrm>
            <a:off x="6596737" y="3151317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166 748,6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B1296C9F-D136-4400-BC3E-519F807B0DBC}"/>
              </a:ext>
            </a:extLst>
          </p:cNvPr>
          <p:cNvSpPr txBox="1"/>
          <p:nvPr/>
        </p:nvSpPr>
        <p:spPr>
          <a:xfrm>
            <a:off x="8725916" y="3151317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49 000,0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10C881C9-85F6-496D-BD52-60C94D5972B4}"/>
              </a:ext>
            </a:extLst>
          </p:cNvPr>
          <p:cNvSpPr txBox="1"/>
          <p:nvPr/>
        </p:nvSpPr>
        <p:spPr>
          <a:xfrm>
            <a:off x="4604791" y="4352988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282828"/>
                </a:solidFill>
                <a:latin typeface="Muller Narrow ExtraBold" pitchFamily="50" charset="-52"/>
              </a:rPr>
              <a:t>43 320,3</a:t>
            </a:r>
            <a:endParaRPr lang="ru-RU" sz="2000" dirty="0">
              <a:solidFill>
                <a:srgbClr val="282828"/>
              </a:solidFill>
              <a:latin typeface="Muller Narrow ExtraBold" pitchFamily="50" charset="-52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B887A7A-BFD9-42A6-975B-7636901F3B36}"/>
              </a:ext>
            </a:extLst>
          </p:cNvPr>
          <p:cNvSpPr txBox="1"/>
          <p:nvPr/>
        </p:nvSpPr>
        <p:spPr>
          <a:xfrm>
            <a:off x="6596737" y="4352988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44 627,7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264BCBE3-B092-4757-BD04-7B944BD9ACEE}"/>
              </a:ext>
            </a:extLst>
          </p:cNvPr>
          <p:cNvSpPr txBox="1"/>
          <p:nvPr/>
        </p:nvSpPr>
        <p:spPr>
          <a:xfrm>
            <a:off x="8757002" y="4352988"/>
            <a:ext cx="1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2 419,0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xmlns="" id="{4BC0D0FA-D9EB-4951-92A9-21B2BB030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7002" y="3151317"/>
            <a:ext cx="502462" cy="502462"/>
          </a:xfrm>
          <a:prstGeom prst="rect">
            <a:avLst/>
          </a:prstGeom>
        </p:spPr>
      </p:pic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xmlns="" id="{E1DD0EFC-677F-40AE-A872-C532D339489A}"/>
              </a:ext>
            </a:extLst>
          </p:cNvPr>
          <p:cNvCxnSpPr>
            <a:cxnSpLocks/>
          </p:cNvCxnSpPr>
          <p:nvPr/>
        </p:nvCxnSpPr>
        <p:spPr>
          <a:xfrm>
            <a:off x="984162" y="1660426"/>
            <a:ext cx="10172145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xmlns="" id="{4F6D01FD-5F34-4165-9F62-F25B654EB494}"/>
              </a:ext>
            </a:extLst>
          </p:cNvPr>
          <p:cNvCxnSpPr>
            <a:cxnSpLocks/>
          </p:cNvCxnSpPr>
          <p:nvPr/>
        </p:nvCxnSpPr>
        <p:spPr>
          <a:xfrm>
            <a:off x="984160" y="5091652"/>
            <a:ext cx="10172145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F69364B-60B2-410D-98EF-C9DFB3A4CD06}"/>
              </a:ext>
            </a:extLst>
          </p:cNvPr>
          <p:cNvSpPr txBox="1"/>
          <p:nvPr/>
        </p:nvSpPr>
        <p:spPr>
          <a:xfrm>
            <a:off x="309681" y="5263667"/>
            <a:ext cx="34243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ru-RU" sz="1600" dirty="0" smtClean="0">
                <a:solidFill>
                  <a:schemeClr val="accent6"/>
                </a:solidFill>
                <a:latin typeface="Muller Narrow ExtraBold" pitchFamily="50" charset="-52"/>
              </a:rPr>
              <a:t>ОТДЫХ И ОЗДОРОВЛЕНИЕ ДЕТЕЙ, ПРОЖИВАЮЩИХ В АРКТИЧЕСКОЙ ЗОНЕ РОССИЙСКОЙ ФЕДЕРАЦИИ</a:t>
            </a:r>
          </a:p>
          <a:p>
            <a:pPr lvl="0" algn="r"/>
            <a:endParaRPr lang="ru-RU" sz="1600" dirty="0" smtClean="0">
              <a:solidFill>
                <a:schemeClr val="accent5"/>
              </a:solidFill>
              <a:latin typeface="Muller Narrow ExtraBold" pitchFamily="50" charset="-52"/>
            </a:endParaRPr>
          </a:p>
          <a:p>
            <a:pPr lvl="0" algn="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ОТДЫХ И ОЗДОРОВЛЕНИЕ ДЕТЕЙ В ОЗДОРОВИТЕЛЬНЫХ УЧРЕЖДЕНИЯХ, РАСПОЛОЖЕННЫХ НА ТЕРРИТОРИИ ОБЛАСТИ И ЗА ЕЕ ПРЕДЕЛАМИ </a:t>
            </a:r>
          </a:p>
          <a:p>
            <a:pPr algn="r"/>
            <a:endParaRPr lang="ru-RU" sz="1600" dirty="0">
              <a:solidFill>
                <a:schemeClr val="accent5"/>
              </a:solidFill>
              <a:latin typeface="Muller Narrow ExtraBold" pitchFamily="50" charset="-52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0C881C9-85F6-496D-BD52-60C94D5972B4}"/>
              </a:ext>
            </a:extLst>
          </p:cNvPr>
          <p:cNvSpPr txBox="1"/>
          <p:nvPr/>
        </p:nvSpPr>
        <p:spPr>
          <a:xfrm>
            <a:off x="4604791" y="5479110"/>
            <a:ext cx="162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282828"/>
                </a:solidFill>
                <a:latin typeface="Muller Narrow ExtraBold" pitchFamily="50" charset="-52"/>
              </a:rPr>
              <a:t>171 470,6</a:t>
            </a:r>
          </a:p>
          <a:p>
            <a:pPr lvl="0" algn="ctr"/>
            <a:endParaRPr lang="ru-RU" sz="2000" dirty="0">
              <a:solidFill>
                <a:srgbClr val="282828"/>
              </a:solidFill>
              <a:latin typeface="Muller Narrow ExtraBold" pitchFamily="50" charset="-52"/>
            </a:endParaRPr>
          </a:p>
          <a:p>
            <a:pPr lvl="0" algn="ctr"/>
            <a:endParaRPr lang="ru-RU" sz="2000" dirty="0" smtClean="0">
              <a:solidFill>
                <a:srgbClr val="282828"/>
              </a:solidFill>
              <a:latin typeface="Muller Narrow ExtraBold" pitchFamily="50" charset="-52"/>
            </a:endParaRPr>
          </a:p>
          <a:p>
            <a:pPr lvl="0" algn="ctr"/>
            <a:endParaRPr lang="ru-RU" sz="2000" dirty="0">
              <a:solidFill>
                <a:srgbClr val="282828"/>
              </a:solidFill>
              <a:latin typeface="Muller Narrow ExtraBold" pitchFamily="50" charset="-52"/>
            </a:endParaRPr>
          </a:p>
          <a:p>
            <a:pPr lvl="0" algn="ctr"/>
            <a:r>
              <a:rPr lang="ru-RU" sz="2000" dirty="0" smtClean="0">
                <a:solidFill>
                  <a:srgbClr val="282828"/>
                </a:solidFill>
                <a:latin typeface="Muller Narrow ExtraBold" pitchFamily="50" charset="-52"/>
              </a:rPr>
              <a:t>47 769,8</a:t>
            </a:r>
            <a:endParaRPr lang="ru-RU" sz="2000" dirty="0">
              <a:solidFill>
                <a:srgbClr val="282828"/>
              </a:solidFill>
              <a:latin typeface="Muller Narrow ExtraBold" pitchFamily="50" charset="-52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10C881C9-85F6-496D-BD52-60C94D5972B4}"/>
              </a:ext>
            </a:extLst>
          </p:cNvPr>
          <p:cNvSpPr txBox="1"/>
          <p:nvPr/>
        </p:nvSpPr>
        <p:spPr>
          <a:xfrm>
            <a:off x="6596737" y="5479110"/>
            <a:ext cx="162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203 148,9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endParaRPr lang="ru-RU" sz="2000" dirty="0" smtClean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endParaRPr lang="ru-RU" sz="2000" dirty="0" smtClean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67 878,2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0C881C9-85F6-496D-BD52-60C94D5972B4}"/>
              </a:ext>
            </a:extLst>
          </p:cNvPr>
          <p:cNvSpPr txBox="1"/>
          <p:nvPr/>
        </p:nvSpPr>
        <p:spPr>
          <a:xfrm>
            <a:off x="8757002" y="5479110"/>
            <a:ext cx="162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63 380,0</a:t>
            </a:r>
          </a:p>
          <a:p>
            <a:pPr algn="ctr"/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endParaRPr lang="ru-RU" sz="2000" dirty="0" smtClean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endParaRPr lang="ru-RU" sz="2000" dirty="0" smtClean="0">
              <a:solidFill>
                <a:schemeClr val="accent3"/>
              </a:solidFill>
              <a:latin typeface="Muller Narrow ExtraBold" pitchFamily="50" charset="-52"/>
            </a:endParaRPr>
          </a:p>
          <a:p>
            <a:pPr algn="ctr"/>
            <a:r>
              <a:rPr lang="ru-RU" sz="2000" dirty="0" smtClean="0">
                <a:solidFill>
                  <a:schemeClr val="accent3"/>
                </a:solidFill>
                <a:latin typeface="Muller Narrow ExtraBold" pitchFamily="50" charset="-52"/>
              </a:rPr>
              <a:t>18 000,0</a:t>
            </a:r>
            <a:endParaRPr lang="ru-RU" sz="2000" dirty="0">
              <a:solidFill>
                <a:schemeClr val="accent3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8927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C9972270-13BB-4F26-BEB8-5C2E6B996EC0}"/>
              </a:ext>
            </a:extLst>
          </p:cNvPr>
          <p:cNvSpPr/>
          <p:nvPr/>
        </p:nvSpPr>
        <p:spPr>
          <a:xfrm>
            <a:off x="2697" y="899433"/>
            <a:ext cx="12236928" cy="575638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 sz="7200" dirty="0">
              <a:solidFill>
                <a:srgbClr val="F05A28"/>
              </a:solidFill>
              <a:latin typeface="Muller Narrow Light" pitchFamily="50" charset="-52"/>
            </a:endParaRPr>
          </a:p>
          <a:p>
            <a:pPr algn="ctr"/>
            <a:endParaRPr lang="ru-RU" sz="7200" dirty="0">
              <a:solidFill>
                <a:srgbClr val="F05A28"/>
              </a:solidFill>
              <a:latin typeface="Muller Narrow Light" pitchFamily="50" charset="-52"/>
            </a:endParaRPr>
          </a:p>
          <a:p>
            <a:pPr>
              <a:spcAft>
                <a:spcPts val="0"/>
              </a:spcAft>
            </a:pPr>
            <a:r>
              <a:rPr lang="ru-RU" sz="1800" b="1" dirty="0">
                <a:solidFill>
                  <a:srgbClr val="F05A28"/>
                </a:solidFill>
                <a:latin typeface="Muller Narrow ExtraBold"/>
              </a:rPr>
              <a:t>Объем субвенции муниципальным образованиям на реализацию в </a:t>
            </a:r>
            <a:r>
              <a:rPr lang="ru-RU" sz="1800" b="1" dirty="0" smtClean="0">
                <a:solidFill>
                  <a:srgbClr val="F05A28"/>
                </a:solidFill>
                <a:latin typeface="Muller Narrow ExtraBold"/>
              </a:rPr>
              <a:t>2024 </a:t>
            </a:r>
            <a:r>
              <a:rPr lang="ru-RU" sz="1800" b="1" dirty="0">
                <a:solidFill>
                  <a:srgbClr val="F05A28"/>
                </a:solidFill>
                <a:latin typeface="Muller Narrow ExtraBold"/>
              </a:rPr>
              <a:t>году закона Мурманской области о нормативном финансировании составляет </a:t>
            </a:r>
            <a:r>
              <a:rPr lang="ru-RU" sz="1800" b="1" dirty="0" smtClean="0">
                <a:solidFill>
                  <a:srgbClr val="F05A28"/>
                </a:solidFill>
                <a:latin typeface="Muller Narrow ExtraBold"/>
              </a:rPr>
              <a:t>18 845,5  млн</a:t>
            </a:r>
            <a:r>
              <a:rPr lang="ru-RU" sz="1800" b="1" dirty="0">
                <a:solidFill>
                  <a:srgbClr val="F05A28"/>
                </a:solidFill>
                <a:latin typeface="Muller Narrow ExtraBold"/>
              </a:rPr>
              <a:t>. рублей.</a:t>
            </a:r>
          </a:p>
          <a:p>
            <a:pPr>
              <a:spcAft>
                <a:spcPts val="0"/>
              </a:spcAft>
            </a:pPr>
            <a:endParaRPr lang="ru-RU" sz="500" b="1" dirty="0">
              <a:solidFill>
                <a:srgbClr val="F05A28"/>
              </a:solidFill>
              <a:latin typeface="Muller Narrow ExtraBold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82C8"/>
                </a:solidFill>
                <a:latin typeface="Muller Narrow ExtraBold"/>
              </a:rPr>
              <a:t>                  При расчете субвенций учтена численность обучающихся в муниципальных </a:t>
            </a: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82C8"/>
                </a:solidFill>
                <a:latin typeface="Muller Narrow ExtraBold"/>
              </a:rPr>
              <a:t>                                общеобразовательных организациях и воспитанников детских садов     </a:t>
            </a:r>
          </a:p>
          <a:p>
            <a:pPr>
              <a:spcAft>
                <a:spcPts val="0"/>
              </a:spcAft>
            </a:pPr>
            <a:endParaRPr lang="ru-RU" sz="1800" b="1" dirty="0">
              <a:solidFill>
                <a:srgbClr val="F05A28"/>
              </a:solidFill>
              <a:latin typeface="Muller Narrow ExtraBold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z="1200" dirty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150437" y="982945"/>
            <a:ext cx="8262628" cy="622340"/>
          </a:xfrm>
          <a:prstGeom prst="roundRect">
            <a:avLst>
              <a:gd name="adj" fmla="val 1317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ОБЩЕОБРАЗОВАТЕЛЬНЫЕ ОРГАНИЗАЦИИ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25EECDAC-8007-4BCC-A93E-FD818F9B2680}"/>
              </a:ext>
            </a:extLst>
          </p:cNvPr>
          <p:cNvSpPr/>
          <p:nvPr/>
        </p:nvSpPr>
        <p:spPr>
          <a:xfrm>
            <a:off x="150441" y="62799"/>
            <a:ext cx="119362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РЕГИОНАЛЬНЫЙ НОРМАТИВ ФИНАНСОВОГО ОБЕСПЕЧЕНИЯ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ОБРАЗОВАТЕЛЬНОЙ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ДЕЯТЕЛЬНОСТИ</a:t>
            </a:r>
          </a:p>
        </p:txBody>
      </p:sp>
      <p:sp>
        <p:nvSpPr>
          <p:cNvPr id="35" name="Скругленный прямоугольник 111">
            <a:extLst>
              <a:ext uri="{FF2B5EF4-FFF2-40B4-BE49-F238E27FC236}">
                <a16:creationId xmlns:a16="http://schemas.microsoft.com/office/drawing/2014/main" xmlns="" id="{46DB54ED-BCA9-486D-837E-BAA1FFE19FB8}"/>
              </a:ext>
            </a:extLst>
          </p:cNvPr>
          <p:cNvSpPr/>
          <p:nvPr/>
        </p:nvSpPr>
        <p:spPr>
          <a:xfrm>
            <a:off x="8413058" y="982945"/>
            <a:ext cx="1683657" cy="622340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2023</a:t>
            </a:r>
            <a:endParaRPr lang="ru-RU" dirty="0"/>
          </a:p>
        </p:txBody>
      </p:sp>
      <p:sp>
        <p:nvSpPr>
          <p:cNvPr id="37" name="Скругленный прямоугольник 111">
            <a:extLst>
              <a:ext uri="{FF2B5EF4-FFF2-40B4-BE49-F238E27FC236}">
                <a16:creationId xmlns:a16="http://schemas.microsoft.com/office/drawing/2014/main" xmlns="" id="{286BB216-8B0D-4CF5-992C-EA6DAC8FF6C9}"/>
              </a:ext>
            </a:extLst>
          </p:cNvPr>
          <p:cNvSpPr/>
          <p:nvPr/>
        </p:nvSpPr>
        <p:spPr>
          <a:xfrm>
            <a:off x="10096715" y="982944"/>
            <a:ext cx="1683657" cy="616703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2024</a:t>
            </a:r>
            <a:endParaRPr lang="ru-RU" dirty="0"/>
          </a:p>
        </p:txBody>
      </p:sp>
      <p:sp>
        <p:nvSpPr>
          <p:cNvPr id="38" name="Скругленный прямоугольник 68">
            <a:extLst>
              <a:ext uri="{FF2B5EF4-FFF2-40B4-BE49-F238E27FC236}">
                <a16:creationId xmlns:a16="http://schemas.microsoft.com/office/drawing/2014/main" xmlns="" id="{A174ED52-6F30-4EA2-A47C-74BE728FD69E}"/>
              </a:ext>
            </a:extLst>
          </p:cNvPr>
          <p:cNvSpPr/>
          <p:nvPr/>
        </p:nvSpPr>
        <p:spPr>
          <a:xfrm>
            <a:off x="150436" y="1657772"/>
            <a:ext cx="8262618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МИНИМАЛЬНЫЙ РАЗМЕР НА 1 ОБУЧАЮЩЕГОСЯ В ВЕЧЕРНЕЙ ШКОЛЕ</a:t>
            </a:r>
          </a:p>
        </p:txBody>
      </p:sp>
      <p:sp>
        <p:nvSpPr>
          <p:cNvPr id="39" name="Скругленный прямоугольник 68">
            <a:extLst>
              <a:ext uri="{FF2B5EF4-FFF2-40B4-BE49-F238E27FC236}">
                <a16:creationId xmlns:a16="http://schemas.microsoft.com/office/drawing/2014/main" xmlns="" id="{83345C27-34DE-4350-B27E-E743D3ABC207}"/>
              </a:ext>
            </a:extLst>
          </p:cNvPr>
          <p:cNvSpPr/>
          <p:nvPr/>
        </p:nvSpPr>
        <p:spPr>
          <a:xfrm>
            <a:off x="8413056" y="1657772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dirty="0" smtClean="0">
                <a:solidFill>
                  <a:prstClr val="black"/>
                </a:solidFill>
                <a:latin typeface="Muller Narrow Light" pitchFamily="50" charset="-52"/>
              </a:rPr>
              <a:t>48 785 </a:t>
            </a:r>
            <a:r>
              <a:rPr lang="ru-RU" dirty="0" smtClean="0">
                <a:solidFill>
                  <a:prstClr val="black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prstClr val="black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40" name="Скругленный прямоугольник 68">
            <a:extLst>
              <a:ext uri="{FF2B5EF4-FFF2-40B4-BE49-F238E27FC236}">
                <a16:creationId xmlns:a16="http://schemas.microsoft.com/office/drawing/2014/main" xmlns="" id="{E786CE21-46D8-49EF-B438-FA9688E09D2A}"/>
              </a:ext>
            </a:extLst>
          </p:cNvPr>
          <p:cNvSpPr/>
          <p:nvPr/>
        </p:nvSpPr>
        <p:spPr>
          <a:xfrm>
            <a:off x="10072992" y="1652135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55 914 </a:t>
            </a: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41" name="Скругленный прямоугольник 68">
            <a:extLst>
              <a:ext uri="{FF2B5EF4-FFF2-40B4-BE49-F238E27FC236}">
                <a16:creationId xmlns:a16="http://schemas.microsoft.com/office/drawing/2014/main" xmlns="" id="{E1FC1877-F865-4589-BC3A-6ADB4539EC89}"/>
              </a:ext>
            </a:extLst>
          </p:cNvPr>
          <p:cNvSpPr/>
          <p:nvPr/>
        </p:nvSpPr>
        <p:spPr>
          <a:xfrm>
            <a:off x="150434" y="2097640"/>
            <a:ext cx="8262631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МАКСИМАЛЬНЫЙ РАЗМЕР НА 1 ОБУЧАЮЩЕГОСЯ В </a:t>
            </a:r>
            <a:r>
              <a:rPr lang="ru-RU" sz="1400" dirty="0" smtClean="0">
                <a:solidFill>
                  <a:schemeClr val="tx1"/>
                </a:solidFill>
                <a:latin typeface="Muller Narrow Light" pitchFamily="50" charset="-52"/>
              </a:rPr>
              <a:t> КЛАССАХ ДЛЯ ОБУЧАЮЩИХСЯ С ОВЗ</a:t>
            </a:r>
            <a:endParaRPr lang="ru-RU" sz="14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42" name="Скругленный прямоугольник 68">
            <a:extLst>
              <a:ext uri="{FF2B5EF4-FFF2-40B4-BE49-F238E27FC236}">
                <a16:creationId xmlns:a16="http://schemas.microsoft.com/office/drawing/2014/main" xmlns="" id="{D450F2AE-FD88-44DC-8C81-864A3D14D6FF}"/>
              </a:ext>
            </a:extLst>
          </p:cNvPr>
          <p:cNvSpPr/>
          <p:nvPr/>
        </p:nvSpPr>
        <p:spPr>
          <a:xfrm>
            <a:off x="8413054" y="2097640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dirty="0" smtClean="0">
                <a:solidFill>
                  <a:prstClr val="black"/>
                </a:solidFill>
                <a:latin typeface="Muller Narrow Light" pitchFamily="50" charset="-52"/>
              </a:rPr>
              <a:t>697 080 </a:t>
            </a:r>
            <a:r>
              <a:rPr lang="ru-RU" dirty="0">
                <a:solidFill>
                  <a:prstClr val="black"/>
                </a:solidFill>
                <a:latin typeface="Muller Narrow Light" pitchFamily="50" charset="-52"/>
              </a:rPr>
              <a:t>руб.</a:t>
            </a:r>
          </a:p>
        </p:txBody>
      </p:sp>
      <p:sp>
        <p:nvSpPr>
          <p:cNvPr id="43" name="Скругленный прямоугольник 68">
            <a:extLst>
              <a:ext uri="{FF2B5EF4-FFF2-40B4-BE49-F238E27FC236}">
                <a16:creationId xmlns:a16="http://schemas.microsoft.com/office/drawing/2014/main" xmlns="" id="{29C0F0A5-6513-4DEE-8406-A082F29E6326}"/>
              </a:ext>
            </a:extLst>
          </p:cNvPr>
          <p:cNvSpPr/>
          <p:nvPr/>
        </p:nvSpPr>
        <p:spPr>
          <a:xfrm>
            <a:off x="10096713" y="2092003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808 156 </a:t>
            </a: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44" name="Скругленный прямоугольник 68">
            <a:extLst>
              <a:ext uri="{FF2B5EF4-FFF2-40B4-BE49-F238E27FC236}">
                <a16:creationId xmlns:a16="http://schemas.microsoft.com/office/drawing/2014/main" xmlns="" id="{2D749025-DAE0-4503-8A9A-328B7F790C33}"/>
              </a:ext>
            </a:extLst>
          </p:cNvPr>
          <p:cNvSpPr/>
          <p:nvPr/>
        </p:nvSpPr>
        <p:spPr>
          <a:xfrm>
            <a:off x="150434" y="2551134"/>
            <a:ext cx="8262631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СРЕДНИЙ РАЗМЕР НОРМАТИВА НА 1 ОБУЧАЮЩЕГОСЯ</a:t>
            </a:r>
          </a:p>
        </p:txBody>
      </p:sp>
      <p:sp>
        <p:nvSpPr>
          <p:cNvPr id="45" name="Скругленный прямоугольник 68">
            <a:extLst>
              <a:ext uri="{FF2B5EF4-FFF2-40B4-BE49-F238E27FC236}">
                <a16:creationId xmlns:a16="http://schemas.microsoft.com/office/drawing/2014/main" xmlns="" id="{C3C5B029-738B-4A98-9510-0D6AB13260ED}"/>
              </a:ext>
            </a:extLst>
          </p:cNvPr>
          <p:cNvSpPr/>
          <p:nvPr/>
        </p:nvSpPr>
        <p:spPr>
          <a:xfrm>
            <a:off x="8413053" y="2551134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dirty="0" smtClean="0">
                <a:solidFill>
                  <a:prstClr val="black"/>
                </a:solidFill>
                <a:latin typeface="Muller Narrow Light" pitchFamily="50" charset="-52"/>
              </a:rPr>
              <a:t>111 842 </a:t>
            </a:r>
            <a:r>
              <a:rPr lang="ru-RU" dirty="0">
                <a:solidFill>
                  <a:prstClr val="black"/>
                </a:solidFill>
                <a:latin typeface="Muller Narrow Light" pitchFamily="50" charset="-52"/>
              </a:rPr>
              <a:t>руб.</a:t>
            </a:r>
          </a:p>
        </p:txBody>
      </p:sp>
      <p:sp>
        <p:nvSpPr>
          <p:cNvPr id="46" name="Скругленный прямоугольник 68">
            <a:extLst>
              <a:ext uri="{FF2B5EF4-FFF2-40B4-BE49-F238E27FC236}">
                <a16:creationId xmlns:a16="http://schemas.microsoft.com/office/drawing/2014/main" xmlns="" id="{FD793F28-DCE1-45CF-8B33-24288B444560}"/>
              </a:ext>
            </a:extLst>
          </p:cNvPr>
          <p:cNvSpPr/>
          <p:nvPr/>
        </p:nvSpPr>
        <p:spPr>
          <a:xfrm>
            <a:off x="10096713" y="2545497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129 683 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59" name="Скругленный прямоугольник 109">
            <a:extLst>
              <a:ext uri="{FF2B5EF4-FFF2-40B4-BE49-F238E27FC236}">
                <a16:creationId xmlns:a16="http://schemas.microsoft.com/office/drawing/2014/main" xmlns="" id="{B8CA17EB-9709-49DA-B8AC-E2856BE114B8}"/>
              </a:ext>
            </a:extLst>
          </p:cNvPr>
          <p:cNvSpPr/>
          <p:nvPr/>
        </p:nvSpPr>
        <p:spPr>
          <a:xfrm>
            <a:off x="150443" y="3103971"/>
            <a:ext cx="8262621" cy="622340"/>
          </a:xfrm>
          <a:prstGeom prst="roundRect">
            <a:avLst>
              <a:gd name="adj" fmla="val 1317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ДОШКОЛЬНЫЕ ОБРАЗОВАТЕЛЬНЫЕ ОРГАНИЗАЦИИ</a:t>
            </a:r>
          </a:p>
        </p:txBody>
      </p:sp>
      <p:sp>
        <p:nvSpPr>
          <p:cNvPr id="60" name="Скругленный прямоугольник 111">
            <a:extLst>
              <a:ext uri="{FF2B5EF4-FFF2-40B4-BE49-F238E27FC236}">
                <a16:creationId xmlns:a16="http://schemas.microsoft.com/office/drawing/2014/main" xmlns="" id="{F2CCBF39-E607-4B9C-B7C3-A2AA42157455}"/>
              </a:ext>
            </a:extLst>
          </p:cNvPr>
          <p:cNvSpPr/>
          <p:nvPr/>
        </p:nvSpPr>
        <p:spPr>
          <a:xfrm>
            <a:off x="8413065" y="3103971"/>
            <a:ext cx="1683657" cy="622340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2023</a:t>
            </a:r>
            <a:endParaRPr lang="ru-RU" dirty="0"/>
          </a:p>
        </p:txBody>
      </p:sp>
      <p:sp>
        <p:nvSpPr>
          <p:cNvPr id="61" name="Скругленный прямоугольник 111">
            <a:extLst>
              <a:ext uri="{FF2B5EF4-FFF2-40B4-BE49-F238E27FC236}">
                <a16:creationId xmlns:a16="http://schemas.microsoft.com/office/drawing/2014/main" xmlns="" id="{621AB1EF-6A2E-4F56-B54D-A1FE83FD2208}"/>
              </a:ext>
            </a:extLst>
          </p:cNvPr>
          <p:cNvSpPr/>
          <p:nvPr/>
        </p:nvSpPr>
        <p:spPr>
          <a:xfrm>
            <a:off x="10096722" y="3103970"/>
            <a:ext cx="1683657" cy="616703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2024</a:t>
            </a:r>
            <a:endParaRPr lang="ru-RU" dirty="0"/>
          </a:p>
        </p:txBody>
      </p:sp>
      <p:sp>
        <p:nvSpPr>
          <p:cNvPr id="64" name="Скругленный прямоугольник 68">
            <a:extLst>
              <a:ext uri="{FF2B5EF4-FFF2-40B4-BE49-F238E27FC236}">
                <a16:creationId xmlns:a16="http://schemas.microsoft.com/office/drawing/2014/main" xmlns="" id="{33856682-E98F-4037-876F-EA6970A0AED3}"/>
              </a:ext>
            </a:extLst>
          </p:cNvPr>
          <p:cNvSpPr/>
          <p:nvPr/>
        </p:nvSpPr>
        <p:spPr>
          <a:xfrm>
            <a:off x="150443" y="3778798"/>
            <a:ext cx="8262611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МИНИМАЛЬНЫЙ РАЗМЕР НА 1 ВОСПИТАННИКА В 3Х-ЧАСОВОЙ ГРУППЕ В СЕЛЬСКОЙ МЕСТНОСТИ</a:t>
            </a:r>
          </a:p>
        </p:txBody>
      </p:sp>
      <p:sp>
        <p:nvSpPr>
          <p:cNvPr id="65" name="Скругленный прямоугольник 68">
            <a:extLst>
              <a:ext uri="{FF2B5EF4-FFF2-40B4-BE49-F238E27FC236}">
                <a16:creationId xmlns:a16="http://schemas.microsoft.com/office/drawing/2014/main" xmlns="" id="{B17EBF16-8031-44F6-9481-8E0EDEF4FB1B}"/>
              </a:ext>
            </a:extLst>
          </p:cNvPr>
          <p:cNvSpPr/>
          <p:nvPr/>
        </p:nvSpPr>
        <p:spPr>
          <a:xfrm>
            <a:off x="8413063" y="3778798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Muller Narrow Light" pitchFamily="50" charset="-52"/>
              </a:rPr>
              <a:t>61 666 </a:t>
            </a: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66" name="Скругленный прямоугольник 68">
            <a:extLst>
              <a:ext uri="{FF2B5EF4-FFF2-40B4-BE49-F238E27FC236}">
                <a16:creationId xmlns:a16="http://schemas.microsoft.com/office/drawing/2014/main" xmlns="" id="{202BB8E1-35BD-4B6D-B266-DD1403244EEB}"/>
              </a:ext>
            </a:extLst>
          </p:cNvPr>
          <p:cNvSpPr/>
          <p:nvPr/>
        </p:nvSpPr>
        <p:spPr>
          <a:xfrm>
            <a:off x="10096722" y="3773161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70 048 </a:t>
            </a: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68" name="Скругленный прямоугольник 68">
            <a:extLst>
              <a:ext uri="{FF2B5EF4-FFF2-40B4-BE49-F238E27FC236}">
                <a16:creationId xmlns:a16="http://schemas.microsoft.com/office/drawing/2014/main" xmlns="" id="{4AF3599B-9ADF-4F23-A56E-816D01F10840}"/>
              </a:ext>
            </a:extLst>
          </p:cNvPr>
          <p:cNvSpPr/>
          <p:nvPr/>
        </p:nvSpPr>
        <p:spPr>
          <a:xfrm>
            <a:off x="150441" y="4218666"/>
            <a:ext cx="8262624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МАКСИМАЛЬНЫЙ РАЗМЕР НА 1 ВОСПИТАННИКА В КОМПЕНСИРУЮЩЕЙ ГРУППЕ В СЕЛЬСКОЙ МЕСТНОСТИ</a:t>
            </a:r>
          </a:p>
        </p:txBody>
      </p:sp>
      <p:sp>
        <p:nvSpPr>
          <p:cNvPr id="69" name="Скругленный прямоугольник 68">
            <a:extLst>
              <a:ext uri="{FF2B5EF4-FFF2-40B4-BE49-F238E27FC236}">
                <a16:creationId xmlns:a16="http://schemas.microsoft.com/office/drawing/2014/main" xmlns="" id="{EBBD04BD-AEAE-4B95-BEAC-121D3E74F6CC}"/>
              </a:ext>
            </a:extLst>
          </p:cNvPr>
          <p:cNvSpPr/>
          <p:nvPr/>
        </p:nvSpPr>
        <p:spPr>
          <a:xfrm>
            <a:off x="8413061" y="4218666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Muller Narrow Light" pitchFamily="50" charset="-52"/>
              </a:rPr>
              <a:t>748 527 </a:t>
            </a: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70" name="Скругленный прямоугольник 68">
            <a:extLst>
              <a:ext uri="{FF2B5EF4-FFF2-40B4-BE49-F238E27FC236}">
                <a16:creationId xmlns:a16="http://schemas.microsoft.com/office/drawing/2014/main" xmlns="" id="{485F9723-4115-4DC0-8616-6F860C53CDFE}"/>
              </a:ext>
            </a:extLst>
          </p:cNvPr>
          <p:cNvSpPr/>
          <p:nvPr/>
        </p:nvSpPr>
        <p:spPr>
          <a:xfrm>
            <a:off x="10096720" y="4213029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850 859 </a:t>
            </a: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71" name="Скругленный прямоугольник 68">
            <a:extLst>
              <a:ext uri="{FF2B5EF4-FFF2-40B4-BE49-F238E27FC236}">
                <a16:creationId xmlns:a16="http://schemas.microsoft.com/office/drawing/2014/main" xmlns="" id="{56FEF723-EC03-49EC-AC7B-4E4888136B53}"/>
              </a:ext>
            </a:extLst>
          </p:cNvPr>
          <p:cNvSpPr/>
          <p:nvPr/>
        </p:nvSpPr>
        <p:spPr>
          <a:xfrm>
            <a:off x="150441" y="4672160"/>
            <a:ext cx="8262624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itchFamily="50" charset="-52"/>
              </a:rPr>
              <a:t>СРЕДНИЙ РАЗМЕР НОРМАТИВА НА 1 ВОСПИТАННИКА</a:t>
            </a:r>
          </a:p>
        </p:txBody>
      </p:sp>
      <p:sp>
        <p:nvSpPr>
          <p:cNvPr id="72" name="Скругленный прямоугольник 68">
            <a:extLst>
              <a:ext uri="{FF2B5EF4-FFF2-40B4-BE49-F238E27FC236}">
                <a16:creationId xmlns:a16="http://schemas.microsoft.com/office/drawing/2014/main" xmlns="" id="{17889F0C-754B-48D8-85BC-4E2AC177B731}"/>
              </a:ext>
            </a:extLst>
          </p:cNvPr>
          <p:cNvSpPr/>
          <p:nvPr/>
        </p:nvSpPr>
        <p:spPr>
          <a:xfrm>
            <a:off x="8413061" y="4672160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Muller Narrow Light" pitchFamily="50" charset="-52"/>
              </a:rPr>
              <a:t>190 859 </a:t>
            </a: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73" name="Скругленный прямоугольник 68">
            <a:extLst>
              <a:ext uri="{FF2B5EF4-FFF2-40B4-BE49-F238E27FC236}">
                <a16:creationId xmlns:a16="http://schemas.microsoft.com/office/drawing/2014/main" xmlns="" id="{34231EA2-5700-44A1-A05B-D05969C5DC1B}"/>
              </a:ext>
            </a:extLst>
          </p:cNvPr>
          <p:cNvSpPr/>
          <p:nvPr/>
        </p:nvSpPr>
        <p:spPr>
          <a:xfrm>
            <a:off x="10096720" y="4666523"/>
            <a:ext cx="1683659" cy="397571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Muller Narrow Light" pitchFamily="50" charset="-52"/>
              </a:rPr>
              <a:t>220 837 руб</a:t>
            </a:r>
            <a:r>
              <a:rPr lang="ru-RU" dirty="0">
                <a:solidFill>
                  <a:schemeClr val="tx1"/>
                </a:solidFill>
                <a:latin typeface="Muller Narrow Light" pitchFamily="50" charset="-52"/>
              </a:rPr>
              <a:t>.</a:t>
            </a:r>
          </a:p>
        </p:txBody>
      </p:sp>
      <p:sp>
        <p:nvSpPr>
          <p:cNvPr id="76" name="Скругленный прямоугольник 79">
            <a:extLst>
              <a:ext uri="{FF2B5EF4-FFF2-40B4-BE49-F238E27FC236}">
                <a16:creationId xmlns:a16="http://schemas.microsoft.com/office/drawing/2014/main" xmlns="" id="{A94B0F9A-B542-460C-B070-CB24DFEC4DB9}"/>
              </a:ext>
            </a:extLst>
          </p:cNvPr>
          <p:cNvSpPr/>
          <p:nvPr/>
        </p:nvSpPr>
        <p:spPr>
          <a:xfrm>
            <a:off x="8766628" y="5469788"/>
            <a:ext cx="1480458" cy="989070"/>
          </a:xfrm>
          <a:prstGeom prst="roundRect">
            <a:avLst/>
          </a:prstGeom>
          <a:ln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F05A28"/>
                </a:solidFill>
              </a:rPr>
              <a:t>80,5 </a:t>
            </a:r>
            <a:r>
              <a:rPr lang="ru-RU" sz="1400" b="1" dirty="0">
                <a:solidFill>
                  <a:srgbClr val="F05A28"/>
                </a:solidFill>
              </a:rPr>
              <a:t>тыс. чел.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F05A28"/>
                </a:solidFill>
              </a:rPr>
              <a:t>39,0 </a:t>
            </a:r>
            <a:r>
              <a:rPr lang="ru-RU" sz="1400" b="1" dirty="0">
                <a:solidFill>
                  <a:srgbClr val="F05A28"/>
                </a:solidFill>
              </a:rPr>
              <a:t>тыс. чел.</a:t>
            </a:r>
          </a:p>
        </p:txBody>
      </p:sp>
      <p:sp>
        <p:nvSpPr>
          <p:cNvPr id="74" name="Скругленный прямоугольник 68">
            <a:extLst>
              <a:ext uri="{FF2B5EF4-FFF2-40B4-BE49-F238E27FC236}">
                <a16:creationId xmlns:a16="http://schemas.microsoft.com/office/drawing/2014/main" xmlns="" id="{8CA21D9A-8A7F-4C23-9E7B-E021932E735C}"/>
              </a:ext>
            </a:extLst>
          </p:cNvPr>
          <p:cNvSpPr/>
          <p:nvPr/>
        </p:nvSpPr>
        <p:spPr>
          <a:xfrm>
            <a:off x="8766628" y="5449766"/>
            <a:ext cx="1480457" cy="412587"/>
          </a:xfrm>
          <a:prstGeom prst="roundRect">
            <a:avLst/>
          </a:prstGeom>
          <a:solidFill>
            <a:srgbClr val="0082C8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Muller Narrow Light" pitchFamily="50" charset="-52"/>
              </a:rPr>
              <a:t>2023 </a:t>
            </a:r>
            <a:r>
              <a:rPr lang="ru-RU" sz="1200" b="1" dirty="0">
                <a:solidFill>
                  <a:schemeClr val="bg1"/>
                </a:solidFill>
                <a:latin typeface="Muller Narrow Light" pitchFamily="50" charset="-52"/>
              </a:rPr>
              <a:t>год</a:t>
            </a:r>
          </a:p>
        </p:txBody>
      </p:sp>
      <p:sp>
        <p:nvSpPr>
          <p:cNvPr id="78" name="Скругленный прямоугольник 79">
            <a:extLst>
              <a:ext uri="{FF2B5EF4-FFF2-40B4-BE49-F238E27FC236}">
                <a16:creationId xmlns:a16="http://schemas.microsoft.com/office/drawing/2014/main" xmlns="" id="{A07E0264-A8C3-40D5-A937-221D7F00575E}"/>
              </a:ext>
            </a:extLst>
          </p:cNvPr>
          <p:cNvSpPr/>
          <p:nvPr/>
        </p:nvSpPr>
        <p:spPr>
          <a:xfrm>
            <a:off x="10247086" y="5468712"/>
            <a:ext cx="1480458" cy="989070"/>
          </a:xfrm>
          <a:prstGeom prst="roundRect">
            <a:avLst/>
          </a:prstGeom>
          <a:ln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b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F05A28"/>
                </a:solidFill>
              </a:rPr>
              <a:t>81,6 </a:t>
            </a:r>
            <a:r>
              <a:rPr lang="ru-RU" sz="1400" b="1" dirty="0">
                <a:solidFill>
                  <a:srgbClr val="F05A28"/>
                </a:solidFill>
              </a:rPr>
              <a:t>тыс. чел.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F05A28"/>
                </a:solidFill>
              </a:rPr>
              <a:t>37,4 </a:t>
            </a:r>
            <a:r>
              <a:rPr lang="ru-RU" sz="1400" b="1" dirty="0">
                <a:solidFill>
                  <a:srgbClr val="F05A28"/>
                </a:solidFill>
              </a:rPr>
              <a:t>тыс. чел.</a:t>
            </a:r>
          </a:p>
        </p:txBody>
      </p:sp>
      <p:sp>
        <p:nvSpPr>
          <p:cNvPr id="79" name="Скругленный прямоугольник 68">
            <a:extLst>
              <a:ext uri="{FF2B5EF4-FFF2-40B4-BE49-F238E27FC236}">
                <a16:creationId xmlns:a16="http://schemas.microsoft.com/office/drawing/2014/main" xmlns="" id="{F88B350F-F12D-4EAE-A740-5BE13E1E315B}"/>
              </a:ext>
            </a:extLst>
          </p:cNvPr>
          <p:cNvSpPr/>
          <p:nvPr/>
        </p:nvSpPr>
        <p:spPr>
          <a:xfrm>
            <a:off x="10247086" y="5448690"/>
            <a:ext cx="1480457" cy="412587"/>
          </a:xfrm>
          <a:prstGeom prst="roundRect">
            <a:avLst/>
          </a:prstGeom>
          <a:solidFill>
            <a:srgbClr val="0082C8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Muller Narrow Light" pitchFamily="50" charset="-52"/>
              </a:rPr>
              <a:t>2024 </a:t>
            </a:r>
            <a:r>
              <a:rPr lang="ru-RU" sz="1200" b="1" dirty="0">
                <a:solidFill>
                  <a:schemeClr val="bg1"/>
                </a:solidFill>
                <a:latin typeface="Muller Narrow Light" pitchFamily="50" charset="-52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96172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>
            <a:off x="264206" y="471951"/>
            <a:ext cx="11656832" cy="6044964"/>
            <a:chOff x="420816" y="2958614"/>
            <a:chExt cx="3503915" cy="35207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3384432"/>
              <a:ext cx="3493263" cy="3094948"/>
            </a:xfrm>
            <a:prstGeom prst="roundRect">
              <a:avLst>
                <a:gd name="adj" fmla="val 4689"/>
              </a:avLst>
            </a:prstGeom>
            <a:ln w="6350"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951349" y="4876952"/>
              <a:ext cx="23743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Arial" pitchFamily="34" charset="0"/>
              </a:endParaRPr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6" y="2958614"/>
              <a:ext cx="3503915" cy="766253"/>
            </a:xfrm>
            <a:prstGeom prst="roundRect">
              <a:avLst>
                <a:gd name="adj" fmla="val 11961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Таблица 6">
            <a:extLst>
              <a:ext uri="{FF2B5EF4-FFF2-40B4-BE49-F238E27FC236}">
                <a16:creationId xmlns="" xmlns:a16="http://schemas.microsoft.com/office/drawing/2014/main" id="{07D1BB63-AA58-4702-936B-2D3B93E5F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43493"/>
              </p:ext>
            </p:extLst>
          </p:nvPr>
        </p:nvGraphicFramePr>
        <p:xfrm>
          <a:off x="410593" y="1927605"/>
          <a:ext cx="11136199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2370">
                  <a:extLst>
                    <a:ext uri="{9D8B030D-6E8A-4147-A177-3AD203B41FA5}">
                      <a16:colId xmlns="" xmlns:a16="http://schemas.microsoft.com/office/drawing/2014/main" val="2749868734"/>
                    </a:ext>
                  </a:extLst>
                </a:gridCol>
                <a:gridCol w="1393372">
                  <a:extLst>
                    <a:ext uri="{9D8B030D-6E8A-4147-A177-3AD203B41FA5}">
                      <a16:colId xmlns="" xmlns:a16="http://schemas.microsoft.com/office/drawing/2014/main" val="2578229333"/>
                    </a:ext>
                  </a:extLst>
                </a:gridCol>
                <a:gridCol w="1480457">
                  <a:extLst>
                    <a:ext uri="{9D8B030D-6E8A-4147-A177-3AD203B41FA5}">
                      <a16:colId xmlns="" xmlns:a16="http://schemas.microsoft.com/office/drawing/2014/main" val="4260040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noProof="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Размер ежемесячной выплаты опекуну (попечителю), приемному родителю на содержание ребенка:</a:t>
                      </a:r>
                    </a:p>
                    <a:p>
                      <a:pPr marL="0" marR="0" lvl="0" indent="0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- до 3 лет</a:t>
                      </a:r>
                    </a:p>
                    <a:p>
                      <a:pPr marL="0" marR="0" lvl="0" indent="0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- от 3 до 7 лет</a:t>
                      </a:r>
                    </a:p>
                    <a:p>
                      <a:pPr marL="0" marR="0" lvl="0" indent="0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noProof="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- от 7 до 18 л</a:t>
                      </a:r>
                      <a:r>
                        <a:rPr lang="ru-RU" sz="1400" b="1" kern="1200" dirty="0" err="1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ет</a:t>
                      </a:r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5A2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22 770,00 руб.</a:t>
                      </a: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5A2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22 770,00 руб.</a:t>
                      </a: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5A2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22 770,00 руб.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05A28"/>
                        </a:solidFill>
                        <a:effectLst/>
                        <a:uLnTx/>
                        <a:uFillTx/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23 681,00 руб</a:t>
                      </a: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5A2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23 681,00 </a:t>
                      </a:r>
                      <a:r>
                        <a:rPr lang="ru-RU" sz="1400" b="1" kern="1200" dirty="0" smtClean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5A2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23 681,00 </a:t>
                      </a:r>
                      <a:r>
                        <a:rPr lang="ru-RU" sz="1400" b="1" kern="1200" dirty="0" smtClean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5755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Размер ежемесячной выплаты детям, оставшимся без попечения родителей, достигшим возраста 18 лет, обучающимся в общеобразовательной организации и проживающим в семье бывшего попечителя: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2C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22 770,00 руб.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82C8"/>
                        </a:solidFill>
                        <a:effectLst/>
                        <a:uLnTx/>
                        <a:uFillTx/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23 681,00 руб</a:t>
                      </a: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65679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Размер ежемесячной выплаты детям, оставшимся без попечения родителей, в возрасте 15 - 18 лет, имеющим ребенка (детей</a:t>
                      </a:r>
                      <a:r>
                        <a:rPr lang="ru-RU" sz="1400" b="1" kern="1200" dirty="0" smtClean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)</a:t>
                      </a:r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2C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22 770,00 руб.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82C8"/>
                        </a:solidFill>
                        <a:effectLst/>
                        <a:uLnTx/>
                        <a:uFillTx/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23 681,00 руб</a:t>
                      </a: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57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Размер вознаграждения приемному родителю:</a:t>
                      </a:r>
                    </a:p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- за воспитание одного ребенка</a:t>
                      </a:r>
                    </a:p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- за воспитание ребенка до 3 лет или ребенка ОВЗ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2C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20 583,48 руб.</a:t>
                      </a: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2C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30 875,22 руб.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82C8"/>
                        </a:solidFill>
                        <a:effectLst/>
                        <a:uLnTx/>
                        <a:uFillTx/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20 583,48 руб</a:t>
                      </a: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30 875,22 руб</a:t>
                      </a: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6317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Размер ежегодной выплаты на оздоровительные мероприятия детей, воспитывающихся в семьях опекунов (попечителей), приемных родителей: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7966" rtl="0" eaLnBrk="1" latinLnBrk="0" hangingPunct="1"/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5A2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24 000,00  руб.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05A28"/>
                        </a:solidFill>
                        <a:effectLst/>
                        <a:uLnTx/>
                        <a:uFillTx/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7966" rtl="0" eaLnBrk="1" latinLnBrk="0" hangingPunct="1"/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algn="ctr" defTabSz="917966" rtl="0" eaLnBrk="1" latinLnBrk="0" hangingPunct="1"/>
                      <a:r>
                        <a:rPr lang="ru-RU" sz="1400" b="1" kern="1200" dirty="0" smtClean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24 000,00 </a:t>
                      </a:r>
                      <a:r>
                        <a:rPr lang="ru-RU" sz="1400" b="1" kern="1200" dirty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sz="1400" b="1" kern="1200" dirty="0" smtClean="0">
                          <a:solidFill>
                            <a:srgbClr val="F05A28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ctr" defTabSz="917966" rtl="0" eaLnBrk="1" latinLnBrk="0" hangingPunct="1"/>
                      <a:endParaRPr lang="ru-RU" sz="1400" b="1" kern="1200" dirty="0">
                        <a:solidFill>
                          <a:srgbClr val="F05A28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3404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Единовременные выплаты при передаче в семью детей, оставшихся без попечения родителей:</a:t>
                      </a:r>
                    </a:p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Федеральное пособие:</a:t>
                      </a:r>
                    </a:p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- при усыновлении, установлении опеки (попечительства), передаче на воспитание в приемную семью</a:t>
                      </a:r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 - при усыновлении ребенка-инвалида или ребенка старше 7 лет или братьев и (или) сестер:</a:t>
                      </a:r>
                    </a:p>
                    <a:p>
                      <a:pPr marL="0" marR="0" lvl="0" indent="0" algn="l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Региональное </a:t>
                      </a: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пособие при усыновлении ребенка: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2C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С  01.01.2023 г. ЕДВ осуществляет  СФР</a:t>
                      </a: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82C8"/>
                        </a:solidFill>
                        <a:effectLst/>
                        <a:uLnTx/>
                        <a:uFillTx/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79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82C8"/>
                          </a:solidFill>
                          <a:effectLst/>
                          <a:uLnTx/>
                          <a:uFillTx/>
                          <a:latin typeface="Muller Narrow Light" pitchFamily="50" charset="-52"/>
                          <a:ea typeface="+mn-ea"/>
                          <a:cs typeface="+mn-cs"/>
                        </a:rPr>
                        <a:t>142 940,82 руб.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82C8"/>
                        </a:solidFill>
                        <a:effectLst/>
                        <a:uLnTx/>
                        <a:uFillTx/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b="1" kern="1200" dirty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b="1" kern="1200" dirty="0" smtClean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b="1" kern="1200" dirty="0" smtClean="0">
                        <a:solidFill>
                          <a:schemeClr val="accent6"/>
                        </a:solidFill>
                        <a:latin typeface="Muller Narrow Light" pitchFamily="50" charset="-52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142 940,82 руб</a:t>
                      </a:r>
                      <a:r>
                        <a:rPr lang="ru-RU" sz="1400" b="1" kern="1200" dirty="0">
                          <a:solidFill>
                            <a:schemeClr val="accent6"/>
                          </a:solidFill>
                          <a:latin typeface="Muller Narrow Light" pitchFamily="50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19710381"/>
                  </a:ext>
                </a:extLst>
              </a:tr>
            </a:tbl>
          </a:graphicData>
        </a:graphic>
      </p:graphicFrame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50442" y="62799"/>
            <a:ext cx="7863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МАТЕРИАЛЬНАЯ ПОДДЕРЖКА ДЛЯ ЗАМЕЩАЮЩИХ СЕМЕЙ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915587" y="1014181"/>
            <a:ext cx="1157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2023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год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900C3CAA-55EA-4CAD-96D5-4EBA04B65544}"/>
              </a:ext>
            </a:extLst>
          </p:cNvPr>
          <p:cNvSpPr txBox="1"/>
          <p:nvPr/>
        </p:nvSpPr>
        <p:spPr>
          <a:xfrm>
            <a:off x="10304317" y="1014181"/>
            <a:ext cx="1157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2024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год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="" xmlns:a16="http://schemas.microsoft.com/office/drawing/2014/main" id="{4E1837F0-E69B-4F09-BB06-7C6E3398A959}"/>
              </a:ext>
            </a:extLst>
          </p:cNvPr>
          <p:cNvCxnSpPr>
            <a:cxnSpLocks/>
          </p:cNvCxnSpPr>
          <p:nvPr/>
        </p:nvCxnSpPr>
        <p:spPr>
          <a:xfrm>
            <a:off x="410593" y="2881321"/>
            <a:ext cx="11244378" cy="0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="" xmlns:a16="http://schemas.microsoft.com/office/drawing/2014/main" id="{8B307799-6753-40A1-A68D-4C409248E471}"/>
              </a:ext>
            </a:extLst>
          </p:cNvPr>
          <p:cNvCxnSpPr>
            <a:cxnSpLocks/>
          </p:cNvCxnSpPr>
          <p:nvPr/>
        </p:nvCxnSpPr>
        <p:spPr>
          <a:xfrm flipV="1">
            <a:off x="10072992" y="840563"/>
            <a:ext cx="0" cy="741494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="" xmlns:a16="http://schemas.microsoft.com/office/drawing/2014/main" id="{07CE7F06-5FA9-4DB0-9708-D8CEA6CB7010}"/>
              </a:ext>
            </a:extLst>
          </p:cNvPr>
          <p:cNvCxnSpPr>
            <a:cxnSpLocks/>
          </p:cNvCxnSpPr>
          <p:nvPr/>
        </p:nvCxnSpPr>
        <p:spPr>
          <a:xfrm>
            <a:off x="410593" y="3411093"/>
            <a:ext cx="11244378" cy="0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="" xmlns:a16="http://schemas.microsoft.com/office/drawing/2014/main" id="{A2D2F7D3-08BF-4DB1-B27F-08CDA9D62D25}"/>
              </a:ext>
            </a:extLst>
          </p:cNvPr>
          <p:cNvCxnSpPr>
            <a:cxnSpLocks/>
          </p:cNvCxnSpPr>
          <p:nvPr/>
        </p:nvCxnSpPr>
        <p:spPr>
          <a:xfrm>
            <a:off x="410593" y="3904578"/>
            <a:ext cx="11244378" cy="0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="" xmlns:a16="http://schemas.microsoft.com/office/drawing/2014/main" id="{1F1F5434-AFC7-4C95-A1DA-534A3F4B980F}"/>
              </a:ext>
            </a:extLst>
          </p:cNvPr>
          <p:cNvCxnSpPr>
            <a:cxnSpLocks/>
          </p:cNvCxnSpPr>
          <p:nvPr/>
        </p:nvCxnSpPr>
        <p:spPr>
          <a:xfrm>
            <a:off x="410593" y="4630292"/>
            <a:ext cx="11244378" cy="0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DF6E2F22-8431-4B4C-A06C-278DBA2B37B6}"/>
              </a:ext>
            </a:extLst>
          </p:cNvPr>
          <p:cNvCxnSpPr>
            <a:cxnSpLocks/>
          </p:cNvCxnSpPr>
          <p:nvPr/>
        </p:nvCxnSpPr>
        <p:spPr>
          <a:xfrm>
            <a:off x="410593" y="5365376"/>
            <a:ext cx="11244378" cy="0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="" xmlns:a16="http://schemas.microsoft.com/office/drawing/2014/main" id="{07427539-60F1-462D-80FB-358A3528C69B}"/>
              </a:ext>
            </a:extLst>
          </p:cNvPr>
          <p:cNvCxnSpPr>
            <a:cxnSpLocks/>
          </p:cNvCxnSpPr>
          <p:nvPr/>
        </p:nvCxnSpPr>
        <p:spPr>
          <a:xfrm>
            <a:off x="10071410" y="2267112"/>
            <a:ext cx="0" cy="496516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6D0B79CD-3403-4203-94EA-6ACDF4EBE942}"/>
              </a:ext>
            </a:extLst>
          </p:cNvPr>
          <p:cNvCxnSpPr>
            <a:cxnSpLocks/>
          </p:cNvCxnSpPr>
          <p:nvPr/>
        </p:nvCxnSpPr>
        <p:spPr>
          <a:xfrm>
            <a:off x="10071410" y="3117850"/>
            <a:ext cx="0" cy="199689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="" xmlns:a16="http://schemas.microsoft.com/office/drawing/2014/main" id="{600CA361-579B-48EF-B70A-351055E2991C}"/>
              </a:ext>
            </a:extLst>
          </p:cNvPr>
          <p:cNvCxnSpPr>
            <a:cxnSpLocks/>
          </p:cNvCxnSpPr>
          <p:nvPr/>
        </p:nvCxnSpPr>
        <p:spPr>
          <a:xfrm>
            <a:off x="10071410" y="4010640"/>
            <a:ext cx="0" cy="496516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="" xmlns:a16="http://schemas.microsoft.com/office/drawing/2014/main" id="{F350F071-9272-444C-9D72-E8069D5B9EDC}"/>
              </a:ext>
            </a:extLst>
          </p:cNvPr>
          <p:cNvCxnSpPr>
            <a:cxnSpLocks/>
          </p:cNvCxnSpPr>
          <p:nvPr/>
        </p:nvCxnSpPr>
        <p:spPr>
          <a:xfrm>
            <a:off x="10080327" y="5679784"/>
            <a:ext cx="0" cy="496516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="" xmlns:a16="http://schemas.microsoft.com/office/drawing/2014/main" id="{29BA4611-A82E-4C73-B5B9-3EF6BE1DADA2}"/>
              </a:ext>
            </a:extLst>
          </p:cNvPr>
          <p:cNvCxnSpPr>
            <a:cxnSpLocks/>
          </p:cNvCxnSpPr>
          <p:nvPr/>
        </p:nvCxnSpPr>
        <p:spPr>
          <a:xfrm>
            <a:off x="10071410" y="3599656"/>
            <a:ext cx="0" cy="199689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="" xmlns:a16="http://schemas.microsoft.com/office/drawing/2014/main" id="{2D1EAD87-1C5D-4273-ABC8-D1A8585783AE}"/>
              </a:ext>
            </a:extLst>
          </p:cNvPr>
          <p:cNvCxnSpPr>
            <a:cxnSpLocks/>
          </p:cNvCxnSpPr>
          <p:nvPr/>
        </p:nvCxnSpPr>
        <p:spPr>
          <a:xfrm>
            <a:off x="10071410" y="4892339"/>
            <a:ext cx="0" cy="199689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равительство МО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0000"/>
      </a:accent2>
      <a:accent3>
        <a:srgbClr val="282828"/>
      </a:accent3>
      <a:accent4>
        <a:srgbClr val="EBEBEB"/>
      </a:accent4>
      <a:accent5>
        <a:srgbClr val="F05A28"/>
      </a:accent5>
      <a:accent6>
        <a:srgbClr val="0082C8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8517</TotalTime>
  <Words>1736</Words>
  <Application>Microsoft Office PowerPoint</Application>
  <PresentationFormat>Произвольный</PresentationFormat>
  <Paragraphs>449</Paragraphs>
  <Slides>15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Разбойкина</cp:lastModifiedBy>
  <cp:revision>700</cp:revision>
  <cp:lastPrinted>2024-04-26T11:28:46Z</cp:lastPrinted>
  <dcterms:created xsi:type="dcterms:W3CDTF">2019-09-18T12:34:40Z</dcterms:created>
  <dcterms:modified xsi:type="dcterms:W3CDTF">2024-05-03T07:57:32Z</dcterms:modified>
</cp:coreProperties>
</file>